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3" r:id="rId2"/>
    <p:sldId id="282" r:id="rId3"/>
    <p:sldId id="327" r:id="rId4"/>
    <p:sldId id="298" r:id="rId5"/>
    <p:sldId id="270" r:id="rId6"/>
    <p:sldId id="320" r:id="rId7"/>
    <p:sldId id="317" r:id="rId8"/>
    <p:sldId id="318" r:id="rId9"/>
    <p:sldId id="314" r:id="rId10"/>
    <p:sldId id="258" r:id="rId11"/>
    <p:sldId id="313" r:id="rId12"/>
    <p:sldId id="319" r:id="rId13"/>
    <p:sldId id="303" r:id="rId14"/>
    <p:sldId id="277" r:id="rId15"/>
    <p:sldId id="326" r:id="rId16"/>
    <p:sldId id="321" r:id="rId17"/>
    <p:sldId id="322" r:id="rId18"/>
    <p:sldId id="304" r:id="rId19"/>
    <p:sldId id="325" r:id="rId20"/>
    <p:sldId id="269" r:id="rId21"/>
    <p:sldId id="32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0AF5986-F937-4D6C-80F2-813602A4541D}">
          <p14:sldIdLst>
            <p14:sldId id="323"/>
            <p14:sldId id="282"/>
            <p14:sldId id="327"/>
          </p14:sldIdLst>
        </p14:section>
        <p14:section name="Contents" id="{FA512EA9-CE03-42D2-A4E6-54A8CC4B9A34}">
          <p14:sldIdLst/>
        </p14:section>
        <p14:section name="Introduction" id="{F6C27555-5029-4F05-B6C6-AF2BE37D4FDE}">
          <p14:sldIdLst>
            <p14:sldId id="298"/>
            <p14:sldId id="270"/>
            <p14:sldId id="320"/>
            <p14:sldId id="317"/>
            <p14:sldId id="318"/>
            <p14:sldId id="314"/>
            <p14:sldId id="258"/>
            <p14:sldId id="313"/>
            <p14:sldId id="319"/>
          </p14:sldIdLst>
        </p14:section>
        <p14:section name="Project Detail" id="{7DB57861-1338-44AB-9BC4-F3C15697F437}">
          <p14:sldIdLst>
            <p14:sldId id="303"/>
            <p14:sldId id="277"/>
            <p14:sldId id="326"/>
            <p14:sldId id="321"/>
            <p14:sldId id="322"/>
          </p14:sldIdLst>
        </p14:section>
        <p14:section name="Prototype" id="{392E091A-9BFE-4E01-AEAB-C0D5DA93A079}">
          <p14:sldIdLst>
            <p14:sldId id="304"/>
            <p14:sldId id="325"/>
          </p14:sldIdLst>
        </p14:section>
        <p14:section name="Result" id="{0B3209DA-1EE8-4859-989B-D7A71CC30E3D}">
          <p14:sldIdLst>
            <p14:sldId id="269"/>
          </p14:sldIdLst>
        </p14:section>
        <p14:section name="End" id="{D2B6B4C3-0A6A-4F55-8D87-CC8C0724B46A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61F"/>
    <a:srgbClr val="00B0F0"/>
    <a:srgbClr val="C6C9CA"/>
    <a:srgbClr val="A48179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 autoAdjust="0"/>
    <p:restoredTop sz="85758" autoAdjust="0"/>
  </p:normalViewPr>
  <p:slideViewPr>
    <p:cSldViewPr snapToGrid="0">
      <p:cViewPr>
        <p:scale>
          <a:sx n="89" d="100"/>
          <a:sy n="89" d="100"/>
        </p:scale>
        <p:origin x="7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152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DDD90-F694-48B7-925F-09B988155625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AE278-1961-4290-A8DE-2A8A92AAA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53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90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이미 팔린음식은 음영처리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나머지는 판매되고 있는 음식들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슬라이드로 여러장의 사진이 바뀌며 상세 정보가 들어있다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9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슬라이드로 여러장의 사진이 바뀌며 상세 정보가 들어있다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슬라이드로 여러장의 사진이 바뀌며 상세 정보가 들어있다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Fourth, let me show you the prototype we created.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47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76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14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1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6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1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4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7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365062"/>
            <a:ext cx="584385" cy="5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365062"/>
            <a:ext cx="584385" cy="5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22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5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13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png"/><Relationship Id="rId1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3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png"/><Relationship Id="rId10" Type="http://schemas.openxmlformats.org/officeDocument/2006/relationships/image" Target="../media/image13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5.png"/><Relationship Id="rId10" Type="http://schemas.openxmlformats.org/officeDocument/2006/relationships/image" Target="../media/image13.png"/><Relationship Id="rId11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5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5.png"/><Relationship Id="rId10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3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5.png"/><Relationship Id="rId15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36C635A-EB5C-41F0-A6EC-0EF888E8612B}"/>
              </a:ext>
            </a:extLst>
          </p:cNvPr>
          <p:cNvSpPr/>
          <p:nvPr/>
        </p:nvSpPr>
        <p:spPr>
          <a:xfrm>
            <a:off x="-1" y="1633588"/>
            <a:ext cx="12192001" cy="417130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5" y="3066005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Food Waste Recycling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7" y="2459675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LOBAL </a:t>
            </a: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ACKATHON In </a:t>
            </a: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EJU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37947" y="4004779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Made by 9 team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Save The Food ]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07" y="4374111"/>
            <a:ext cx="345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2381" y="1162251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About Our Project</a:t>
            </a:r>
            <a:endParaRPr lang="ko-KR" altLang="en-US" sz="28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62" y="1428750"/>
            <a:ext cx="5180522" cy="517450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398719" y="4638081"/>
            <a:ext cx="1237839" cy="1529010"/>
            <a:chOff x="3121736" y="3894231"/>
            <a:chExt cx="1237839" cy="1529010"/>
          </a:xfrm>
        </p:grpSpPr>
        <p:grpSp>
          <p:nvGrpSpPr>
            <p:cNvPr id="58" name="그룹 57"/>
            <p:cNvGrpSpPr/>
            <p:nvPr/>
          </p:nvGrpSpPr>
          <p:grpSpPr>
            <a:xfrm>
              <a:off x="3156136" y="3894231"/>
              <a:ext cx="1116026" cy="1117434"/>
              <a:chOff x="7494588" y="1108074"/>
              <a:chExt cx="1922463" cy="1924888"/>
            </a:xfrm>
          </p:grpSpPr>
          <p:sp>
            <p:nvSpPr>
              <p:cNvPr id="59" name="Oval 559"/>
              <p:cNvSpPr>
                <a:spLocks noChangeArrowheads="1"/>
              </p:cNvSpPr>
              <p:nvPr/>
            </p:nvSpPr>
            <p:spPr bwMode="auto">
              <a:xfrm>
                <a:off x="7494588" y="1108074"/>
                <a:ext cx="1922463" cy="1920875"/>
              </a:xfrm>
              <a:prstGeom prst="ellipse">
                <a:avLst/>
              </a:prstGeom>
              <a:solidFill>
                <a:srgbClr val="4AB8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자유형 43"/>
              <p:cNvSpPr>
                <a:spLocks noChangeArrowheads="1"/>
              </p:cNvSpPr>
              <p:nvPr/>
            </p:nvSpPr>
            <p:spPr bwMode="auto">
              <a:xfrm>
                <a:off x="7967662" y="2653549"/>
                <a:ext cx="990600" cy="379413"/>
              </a:xfrm>
              <a:custGeom>
                <a:avLst/>
                <a:gdLst>
                  <a:gd name="connsiteX0" fmla="*/ 356466 w 990600"/>
                  <a:gd name="connsiteY0" fmla="*/ 0 h 379413"/>
                  <a:gd name="connsiteX1" fmla="*/ 446521 w 990600"/>
                  <a:gd name="connsiteY1" fmla="*/ 33882 h 379413"/>
                  <a:gd name="connsiteX2" fmla="*/ 495300 w 990600"/>
                  <a:gd name="connsiteY2" fmla="*/ 94116 h 379413"/>
                  <a:gd name="connsiteX3" fmla="*/ 551584 w 990600"/>
                  <a:gd name="connsiteY3" fmla="*/ 30117 h 379413"/>
                  <a:gd name="connsiteX4" fmla="*/ 641639 w 990600"/>
                  <a:gd name="connsiteY4" fmla="*/ 3765 h 379413"/>
                  <a:gd name="connsiteX5" fmla="*/ 990600 w 990600"/>
                  <a:gd name="connsiteY5" fmla="*/ 161880 h 379413"/>
                  <a:gd name="connsiteX6" fmla="*/ 990600 w 990600"/>
                  <a:gd name="connsiteY6" fmla="*/ 241444 h 379413"/>
                  <a:gd name="connsiteX7" fmla="*/ 954275 w 990600"/>
                  <a:gd name="connsiteY7" fmla="*/ 263494 h 379413"/>
                  <a:gd name="connsiteX8" fmla="*/ 496095 w 990600"/>
                  <a:gd name="connsiteY8" fmla="*/ 379413 h 379413"/>
                  <a:gd name="connsiteX9" fmla="*/ 37915 w 990600"/>
                  <a:gd name="connsiteY9" fmla="*/ 263494 h 379413"/>
                  <a:gd name="connsiteX10" fmla="*/ 0 w 990600"/>
                  <a:gd name="connsiteY10" fmla="*/ 240479 h 379413"/>
                  <a:gd name="connsiteX11" fmla="*/ 0 w 990600"/>
                  <a:gd name="connsiteY11" fmla="*/ 238923 h 379413"/>
                  <a:gd name="connsiteX12" fmla="*/ 0 w 990600"/>
                  <a:gd name="connsiteY12" fmla="*/ 161880 h 379413"/>
                  <a:gd name="connsiteX13" fmla="*/ 356466 w 990600"/>
                  <a:gd name="connsiteY13" fmla="*/ 0 h 3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90600" h="379413">
                    <a:moveTo>
                      <a:pt x="356466" y="0"/>
                    </a:moveTo>
                    <a:cubicBezTo>
                      <a:pt x="378980" y="0"/>
                      <a:pt x="420255" y="18823"/>
                      <a:pt x="446521" y="33882"/>
                    </a:cubicBezTo>
                    <a:cubicBezTo>
                      <a:pt x="472787" y="67764"/>
                      <a:pt x="484043" y="82822"/>
                      <a:pt x="495300" y="94116"/>
                    </a:cubicBezTo>
                    <a:cubicBezTo>
                      <a:pt x="510309" y="75293"/>
                      <a:pt x="521566" y="56470"/>
                      <a:pt x="551584" y="30117"/>
                    </a:cubicBezTo>
                    <a:cubicBezTo>
                      <a:pt x="577850" y="11294"/>
                      <a:pt x="622877" y="0"/>
                      <a:pt x="641639" y="3765"/>
                    </a:cubicBezTo>
                    <a:cubicBezTo>
                      <a:pt x="844261" y="22588"/>
                      <a:pt x="990600" y="86587"/>
                      <a:pt x="990600" y="161880"/>
                    </a:cubicBezTo>
                    <a:lnTo>
                      <a:pt x="990600" y="241444"/>
                    </a:lnTo>
                    <a:lnTo>
                      <a:pt x="954275" y="263494"/>
                    </a:lnTo>
                    <a:cubicBezTo>
                      <a:pt x="818075" y="337421"/>
                      <a:pt x="661993" y="379413"/>
                      <a:pt x="496095" y="379413"/>
                    </a:cubicBezTo>
                    <a:cubicBezTo>
                      <a:pt x="330197" y="379413"/>
                      <a:pt x="174115" y="337421"/>
                      <a:pt x="37915" y="263494"/>
                    </a:cubicBezTo>
                    <a:lnTo>
                      <a:pt x="0" y="240479"/>
                    </a:lnTo>
                    <a:lnTo>
                      <a:pt x="0" y="238923"/>
                    </a:lnTo>
                    <a:cubicBezTo>
                      <a:pt x="0" y="216585"/>
                      <a:pt x="0" y="191056"/>
                      <a:pt x="0" y="161880"/>
                    </a:cubicBezTo>
                    <a:cubicBezTo>
                      <a:pt x="0" y="86587"/>
                      <a:pt x="150091" y="22588"/>
                      <a:pt x="356466" y="0"/>
                    </a:cubicBezTo>
                    <a:close/>
                  </a:path>
                </a:pathLst>
              </a:custGeom>
              <a:solidFill>
                <a:srgbClr val="91D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560"/>
              <p:cNvSpPr>
                <a:spLocks/>
              </p:cNvSpPr>
              <p:nvPr/>
            </p:nvSpPr>
            <p:spPr bwMode="auto">
              <a:xfrm>
                <a:off x="8245475" y="2459037"/>
                <a:ext cx="420688" cy="284163"/>
              </a:xfrm>
              <a:custGeom>
                <a:avLst/>
                <a:gdLst>
                  <a:gd name="T0" fmla="*/ 88 w 112"/>
                  <a:gd name="T1" fmla="*/ 0 h 76"/>
                  <a:gd name="T2" fmla="*/ 56 w 112"/>
                  <a:gd name="T3" fmla="*/ 0 h 76"/>
                  <a:gd name="T4" fmla="*/ 24 w 112"/>
                  <a:gd name="T5" fmla="*/ 0 h 76"/>
                  <a:gd name="T6" fmla="*/ 0 w 112"/>
                  <a:gd name="T7" fmla="*/ 56 h 76"/>
                  <a:gd name="T8" fmla="*/ 56 w 112"/>
                  <a:gd name="T9" fmla="*/ 76 h 76"/>
                  <a:gd name="T10" fmla="*/ 112 w 112"/>
                  <a:gd name="T11" fmla="*/ 56 h 76"/>
                  <a:gd name="T12" fmla="*/ 88 w 112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76">
                    <a:moveTo>
                      <a:pt x="88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12"/>
                      <a:pt x="0" y="48"/>
                      <a:pt x="0" y="56"/>
                    </a:cubicBezTo>
                    <a:cubicBezTo>
                      <a:pt x="16" y="56"/>
                      <a:pt x="41" y="76"/>
                      <a:pt x="56" y="76"/>
                    </a:cubicBezTo>
                    <a:cubicBezTo>
                      <a:pt x="71" y="76"/>
                      <a:pt x="96" y="56"/>
                      <a:pt x="112" y="56"/>
                    </a:cubicBezTo>
                    <a:cubicBezTo>
                      <a:pt x="112" y="48"/>
                      <a:pt x="96" y="12"/>
                      <a:pt x="88" y="0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561"/>
              <p:cNvSpPr>
                <a:spLocks/>
              </p:cNvSpPr>
              <p:nvPr/>
            </p:nvSpPr>
            <p:spPr bwMode="auto">
              <a:xfrm>
                <a:off x="8432800" y="2459037"/>
                <a:ext cx="233363" cy="284163"/>
              </a:xfrm>
              <a:custGeom>
                <a:avLst/>
                <a:gdLst>
                  <a:gd name="T0" fmla="*/ 38 w 62"/>
                  <a:gd name="T1" fmla="*/ 0 h 76"/>
                  <a:gd name="T2" fmla="*/ 26 w 62"/>
                  <a:gd name="T3" fmla="*/ 0 h 76"/>
                  <a:gd name="T4" fmla="*/ 50 w 62"/>
                  <a:gd name="T5" fmla="*/ 56 h 76"/>
                  <a:gd name="T6" fmla="*/ 0 w 62"/>
                  <a:gd name="T7" fmla="*/ 75 h 76"/>
                  <a:gd name="T8" fmla="*/ 6 w 62"/>
                  <a:gd name="T9" fmla="*/ 76 h 76"/>
                  <a:gd name="T10" fmla="*/ 62 w 62"/>
                  <a:gd name="T11" fmla="*/ 56 h 76"/>
                  <a:gd name="T12" fmla="*/ 38 w 62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6">
                    <a:moveTo>
                      <a:pt x="3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4" y="12"/>
                      <a:pt x="50" y="48"/>
                      <a:pt x="50" y="56"/>
                    </a:cubicBezTo>
                    <a:cubicBezTo>
                      <a:pt x="36" y="56"/>
                      <a:pt x="15" y="71"/>
                      <a:pt x="0" y="75"/>
                    </a:cubicBezTo>
                    <a:cubicBezTo>
                      <a:pt x="2" y="76"/>
                      <a:pt x="4" y="76"/>
                      <a:pt x="6" y="76"/>
                    </a:cubicBezTo>
                    <a:cubicBezTo>
                      <a:pt x="21" y="76"/>
                      <a:pt x="46" y="56"/>
                      <a:pt x="62" y="56"/>
                    </a:cubicBezTo>
                    <a:cubicBezTo>
                      <a:pt x="62" y="48"/>
                      <a:pt x="46" y="12"/>
                      <a:pt x="38" y="0"/>
                    </a:cubicBezTo>
                    <a:close/>
                  </a:path>
                </a:pathLst>
              </a:custGeom>
              <a:solidFill>
                <a:srgbClr val="E6CB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563"/>
              <p:cNvSpPr>
                <a:spLocks/>
              </p:cNvSpPr>
              <p:nvPr/>
            </p:nvSpPr>
            <p:spPr bwMode="auto">
              <a:xfrm>
                <a:off x="8293100" y="2649537"/>
                <a:ext cx="158750" cy="134938"/>
              </a:xfrm>
              <a:custGeom>
                <a:avLst/>
                <a:gdLst>
                  <a:gd name="T0" fmla="*/ 13 w 42"/>
                  <a:gd name="T1" fmla="*/ 12 h 36"/>
                  <a:gd name="T2" fmla="*/ 34 w 42"/>
                  <a:gd name="T3" fmla="*/ 36 h 36"/>
                  <a:gd name="T4" fmla="*/ 42 w 42"/>
                  <a:gd name="T5" fmla="*/ 25 h 36"/>
                  <a:gd name="T6" fmla="*/ 30 w 42"/>
                  <a:gd name="T7" fmla="*/ 9 h 36"/>
                  <a:gd name="T8" fmla="*/ 6 w 42"/>
                  <a:gd name="T9" fmla="*/ 0 h 36"/>
                  <a:gd name="T10" fmla="*/ 0 w 42"/>
                  <a:gd name="T11" fmla="*/ 1 h 36"/>
                  <a:gd name="T12" fmla="*/ 13 w 42"/>
                  <a:gd name="T13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6">
                    <a:moveTo>
                      <a:pt x="13" y="12"/>
                    </a:moveTo>
                    <a:cubicBezTo>
                      <a:pt x="22" y="20"/>
                      <a:pt x="31" y="32"/>
                      <a:pt x="34" y="36"/>
                    </a:cubicBezTo>
                    <a:cubicBezTo>
                      <a:pt x="36" y="33"/>
                      <a:pt x="40" y="28"/>
                      <a:pt x="42" y="25"/>
                    </a:cubicBezTo>
                    <a:cubicBezTo>
                      <a:pt x="41" y="23"/>
                      <a:pt x="33" y="13"/>
                      <a:pt x="30" y="9"/>
                    </a:cubicBezTo>
                    <a:cubicBezTo>
                      <a:pt x="23" y="5"/>
                      <a:pt x="12" y="0"/>
                      <a:pt x="6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5" y="2"/>
                      <a:pt x="9" y="8"/>
                      <a:pt x="13" y="12"/>
                    </a:cubicBezTo>
                    <a:close/>
                  </a:path>
                </a:pathLst>
              </a:custGeom>
              <a:solidFill>
                <a:srgbClr val="8AC7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Oval 565"/>
              <p:cNvSpPr>
                <a:spLocks noChangeArrowheads="1"/>
              </p:cNvSpPr>
              <p:nvPr/>
            </p:nvSpPr>
            <p:spPr bwMode="auto">
              <a:xfrm>
                <a:off x="7959725" y="1633537"/>
                <a:ext cx="990600" cy="915988"/>
              </a:xfrm>
              <a:prstGeom prst="ellipse">
                <a:avLst/>
              </a:pr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566"/>
              <p:cNvSpPr>
                <a:spLocks/>
              </p:cNvSpPr>
              <p:nvPr/>
            </p:nvSpPr>
            <p:spPr bwMode="auto">
              <a:xfrm>
                <a:off x="7915275" y="2038349"/>
                <a:ext cx="88900" cy="157163"/>
              </a:xfrm>
              <a:custGeom>
                <a:avLst/>
                <a:gdLst>
                  <a:gd name="T0" fmla="*/ 24 w 24"/>
                  <a:gd name="T1" fmla="*/ 19 h 42"/>
                  <a:gd name="T2" fmla="*/ 17 w 24"/>
                  <a:gd name="T3" fmla="*/ 42 h 42"/>
                  <a:gd name="T4" fmla="*/ 0 w 24"/>
                  <a:gd name="T5" fmla="*/ 19 h 42"/>
                  <a:gd name="T6" fmla="*/ 12 w 24"/>
                  <a:gd name="T7" fmla="*/ 0 h 42"/>
                  <a:gd name="T8" fmla="*/ 24 w 24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24" y="19"/>
                    </a:moveTo>
                    <a:cubicBezTo>
                      <a:pt x="24" y="29"/>
                      <a:pt x="23" y="42"/>
                      <a:pt x="17" y="42"/>
                    </a:cubicBezTo>
                    <a:cubicBezTo>
                      <a:pt x="10" y="42"/>
                      <a:pt x="0" y="29"/>
                      <a:pt x="0" y="19"/>
                    </a:cubicBezTo>
                    <a:cubicBezTo>
                      <a:pt x="0" y="9"/>
                      <a:pt x="6" y="0"/>
                      <a:pt x="12" y="0"/>
                    </a:cubicBezTo>
                    <a:cubicBezTo>
                      <a:pt x="19" y="0"/>
                      <a:pt x="24" y="9"/>
                      <a:pt x="24" y="19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567"/>
              <p:cNvSpPr>
                <a:spLocks/>
              </p:cNvSpPr>
              <p:nvPr/>
            </p:nvSpPr>
            <p:spPr bwMode="auto">
              <a:xfrm>
                <a:off x="8905875" y="2038349"/>
                <a:ext cx="85725" cy="157163"/>
              </a:xfrm>
              <a:custGeom>
                <a:avLst/>
                <a:gdLst>
                  <a:gd name="T0" fmla="*/ 0 w 23"/>
                  <a:gd name="T1" fmla="*/ 19 h 42"/>
                  <a:gd name="T2" fmla="*/ 7 w 23"/>
                  <a:gd name="T3" fmla="*/ 42 h 42"/>
                  <a:gd name="T4" fmla="*/ 23 w 23"/>
                  <a:gd name="T5" fmla="*/ 19 h 42"/>
                  <a:gd name="T6" fmla="*/ 11 w 23"/>
                  <a:gd name="T7" fmla="*/ 0 h 42"/>
                  <a:gd name="T8" fmla="*/ 0 w 23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0" y="19"/>
                    </a:moveTo>
                    <a:cubicBezTo>
                      <a:pt x="0" y="29"/>
                      <a:pt x="0" y="42"/>
                      <a:pt x="7" y="42"/>
                    </a:cubicBezTo>
                    <a:cubicBezTo>
                      <a:pt x="13" y="42"/>
                      <a:pt x="23" y="29"/>
                      <a:pt x="23" y="19"/>
                    </a:cubicBezTo>
                    <a:cubicBezTo>
                      <a:pt x="23" y="9"/>
                      <a:pt x="18" y="0"/>
                      <a:pt x="11" y="0"/>
                    </a:cubicBezTo>
                    <a:cubicBezTo>
                      <a:pt x="5" y="0"/>
                      <a:pt x="0" y="9"/>
                      <a:pt x="0" y="19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568"/>
              <p:cNvSpPr>
                <a:spLocks/>
              </p:cNvSpPr>
              <p:nvPr/>
            </p:nvSpPr>
            <p:spPr bwMode="auto">
              <a:xfrm>
                <a:off x="8432800" y="1633537"/>
                <a:ext cx="517525" cy="915988"/>
              </a:xfrm>
              <a:custGeom>
                <a:avLst/>
                <a:gdLst>
                  <a:gd name="T0" fmla="*/ 6 w 138"/>
                  <a:gd name="T1" fmla="*/ 0 h 244"/>
                  <a:gd name="T2" fmla="*/ 0 w 138"/>
                  <a:gd name="T3" fmla="*/ 0 h 244"/>
                  <a:gd name="T4" fmla="*/ 126 w 138"/>
                  <a:gd name="T5" fmla="*/ 112 h 244"/>
                  <a:gd name="T6" fmla="*/ 0 w 138"/>
                  <a:gd name="T7" fmla="*/ 244 h 244"/>
                  <a:gd name="T8" fmla="*/ 6 w 138"/>
                  <a:gd name="T9" fmla="*/ 244 h 244"/>
                  <a:gd name="T10" fmla="*/ 138 w 138"/>
                  <a:gd name="T11" fmla="*/ 112 h 244"/>
                  <a:gd name="T12" fmla="*/ 6 w 13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244">
                    <a:moveTo>
                      <a:pt x="6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70" y="2"/>
                      <a:pt x="126" y="41"/>
                      <a:pt x="126" y="112"/>
                    </a:cubicBezTo>
                    <a:cubicBezTo>
                      <a:pt x="126" y="183"/>
                      <a:pt x="70" y="241"/>
                      <a:pt x="0" y="244"/>
                    </a:cubicBezTo>
                    <a:cubicBezTo>
                      <a:pt x="2" y="244"/>
                      <a:pt x="4" y="244"/>
                      <a:pt x="6" y="244"/>
                    </a:cubicBezTo>
                    <a:cubicBezTo>
                      <a:pt x="79" y="244"/>
                      <a:pt x="138" y="185"/>
                      <a:pt x="138" y="112"/>
                    </a:cubicBezTo>
                    <a:cubicBezTo>
                      <a:pt x="138" y="39"/>
                      <a:pt x="79" y="0"/>
                      <a:pt x="6" y="0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569"/>
              <p:cNvSpPr>
                <a:spLocks/>
              </p:cNvSpPr>
              <p:nvPr/>
            </p:nvSpPr>
            <p:spPr bwMode="auto">
              <a:xfrm>
                <a:off x="7959725" y="1471612"/>
                <a:ext cx="990600" cy="668338"/>
              </a:xfrm>
              <a:custGeom>
                <a:avLst/>
                <a:gdLst>
                  <a:gd name="T0" fmla="*/ 217 w 264"/>
                  <a:gd name="T1" fmla="*/ 66 h 178"/>
                  <a:gd name="T2" fmla="*/ 135 w 264"/>
                  <a:gd name="T3" fmla="*/ 36 h 178"/>
                  <a:gd name="T4" fmla="*/ 14 w 264"/>
                  <a:gd name="T5" fmla="*/ 0 h 178"/>
                  <a:gd name="T6" fmla="*/ 27 w 264"/>
                  <a:gd name="T7" fmla="*/ 82 h 178"/>
                  <a:gd name="T8" fmla="*/ 0 w 264"/>
                  <a:gd name="T9" fmla="*/ 155 h 178"/>
                  <a:gd name="T10" fmla="*/ 2 w 264"/>
                  <a:gd name="T11" fmla="*/ 178 h 178"/>
                  <a:gd name="T12" fmla="*/ 42 w 264"/>
                  <a:gd name="T13" fmla="*/ 121 h 178"/>
                  <a:gd name="T14" fmla="*/ 132 w 264"/>
                  <a:gd name="T15" fmla="*/ 135 h 178"/>
                  <a:gd name="T16" fmla="*/ 222 w 264"/>
                  <a:gd name="T17" fmla="*/ 121 h 178"/>
                  <a:gd name="T18" fmla="*/ 262 w 264"/>
                  <a:gd name="T19" fmla="*/ 178 h 178"/>
                  <a:gd name="T20" fmla="*/ 264 w 264"/>
                  <a:gd name="T21" fmla="*/ 155 h 178"/>
                  <a:gd name="T22" fmla="*/ 217 w 264"/>
                  <a:gd name="T23" fmla="*/ 6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8">
                    <a:moveTo>
                      <a:pt x="217" y="66"/>
                    </a:moveTo>
                    <a:cubicBezTo>
                      <a:pt x="203" y="49"/>
                      <a:pt x="173" y="36"/>
                      <a:pt x="135" y="36"/>
                    </a:cubicBezTo>
                    <a:cubicBezTo>
                      <a:pt x="82" y="36"/>
                      <a:pt x="25" y="29"/>
                      <a:pt x="14" y="0"/>
                    </a:cubicBezTo>
                    <a:cubicBezTo>
                      <a:pt x="8" y="18"/>
                      <a:pt x="17" y="57"/>
                      <a:pt x="27" y="82"/>
                    </a:cubicBezTo>
                    <a:cubicBezTo>
                      <a:pt x="10" y="100"/>
                      <a:pt x="0" y="125"/>
                      <a:pt x="0" y="155"/>
                    </a:cubicBezTo>
                    <a:cubicBezTo>
                      <a:pt x="0" y="163"/>
                      <a:pt x="0" y="170"/>
                      <a:pt x="2" y="178"/>
                    </a:cubicBezTo>
                    <a:cubicBezTo>
                      <a:pt x="6" y="158"/>
                      <a:pt x="16" y="138"/>
                      <a:pt x="42" y="121"/>
                    </a:cubicBezTo>
                    <a:cubicBezTo>
                      <a:pt x="65" y="130"/>
                      <a:pt x="97" y="135"/>
                      <a:pt x="132" y="135"/>
                    </a:cubicBezTo>
                    <a:cubicBezTo>
                      <a:pt x="166" y="135"/>
                      <a:pt x="198" y="130"/>
                      <a:pt x="222" y="121"/>
                    </a:cubicBezTo>
                    <a:cubicBezTo>
                      <a:pt x="247" y="138"/>
                      <a:pt x="258" y="158"/>
                      <a:pt x="262" y="178"/>
                    </a:cubicBezTo>
                    <a:cubicBezTo>
                      <a:pt x="263" y="170"/>
                      <a:pt x="264" y="163"/>
                      <a:pt x="264" y="155"/>
                    </a:cubicBezTo>
                    <a:cubicBezTo>
                      <a:pt x="264" y="115"/>
                      <a:pt x="246" y="85"/>
                      <a:pt x="217" y="66"/>
                    </a:cubicBez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570"/>
              <p:cNvSpPr>
                <a:spLocks/>
              </p:cNvSpPr>
              <p:nvPr/>
            </p:nvSpPr>
            <p:spPr bwMode="auto">
              <a:xfrm>
                <a:off x="7959725" y="1925637"/>
                <a:ext cx="142875" cy="214313"/>
              </a:xfrm>
              <a:custGeom>
                <a:avLst/>
                <a:gdLst>
                  <a:gd name="T0" fmla="*/ 30 w 38"/>
                  <a:gd name="T1" fmla="*/ 0 h 57"/>
                  <a:gd name="T2" fmla="*/ 0 w 38"/>
                  <a:gd name="T3" fmla="*/ 30 h 57"/>
                  <a:gd name="T4" fmla="*/ 0 w 38"/>
                  <a:gd name="T5" fmla="*/ 34 h 57"/>
                  <a:gd name="T6" fmla="*/ 2 w 38"/>
                  <a:gd name="T7" fmla="*/ 57 h 57"/>
                  <a:gd name="T8" fmla="*/ 38 w 38"/>
                  <a:gd name="T9" fmla="*/ 3 h 57"/>
                  <a:gd name="T10" fmla="*/ 30 w 38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7">
                    <a:moveTo>
                      <a:pt x="30" y="0"/>
                    </a:moveTo>
                    <a:cubicBezTo>
                      <a:pt x="16" y="9"/>
                      <a:pt x="6" y="20"/>
                      <a:pt x="0" y="30"/>
                    </a:cubicBezTo>
                    <a:cubicBezTo>
                      <a:pt x="0" y="31"/>
                      <a:pt x="0" y="33"/>
                      <a:pt x="0" y="34"/>
                    </a:cubicBezTo>
                    <a:cubicBezTo>
                      <a:pt x="0" y="42"/>
                      <a:pt x="0" y="49"/>
                      <a:pt x="2" y="57"/>
                    </a:cubicBezTo>
                    <a:cubicBezTo>
                      <a:pt x="5" y="38"/>
                      <a:pt x="15" y="19"/>
                      <a:pt x="38" y="3"/>
                    </a:cubicBezTo>
                    <a:cubicBezTo>
                      <a:pt x="35" y="2"/>
                      <a:pt x="32" y="1"/>
                      <a:pt x="30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571"/>
              <p:cNvSpPr>
                <a:spLocks/>
              </p:cNvSpPr>
              <p:nvPr/>
            </p:nvSpPr>
            <p:spPr bwMode="auto">
              <a:xfrm>
                <a:off x="8432800" y="1925637"/>
                <a:ext cx="330200" cy="52388"/>
              </a:xfrm>
              <a:custGeom>
                <a:avLst/>
                <a:gdLst>
                  <a:gd name="T0" fmla="*/ 84 w 88"/>
                  <a:gd name="T1" fmla="*/ 0 h 14"/>
                  <a:gd name="T2" fmla="*/ 0 w 88"/>
                  <a:gd name="T3" fmla="*/ 14 h 14"/>
                  <a:gd name="T4" fmla="*/ 6 w 88"/>
                  <a:gd name="T5" fmla="*/ 14 h 14"/>
                  <a:gd name="T6" fmla="*/ 88 w 88"/>
                  <a:gd name="T7" fmla="*/ 3 h 14"/>
                  <a:gd name="T8" fmla="*/ 84 w 8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4">
                    <a:moveTo>
                      <a:pt x="84" y="0"/>
                    </a:moveTo>
                    <a:cubicBezTo>
                      <a:pt x="61" y="8"/>
                      <a:pt x="32" y="13"/>
                      <a:pt x="0" y="14"/>
                    </a:cubicBezTo>
                    <a:cubicBezTo>
                      <a:pt x="2" y="14"/>
                      <a:pt x="4" y="14"/>
                      <a:pt x="6" y="14"/>
                    </a:cubicBezTo>
                    <a:cubicBezTo>
                      <a:pt x="37" y="14"/>
                      <a:pt x="65" y="10"/>
                      <a:pt x="88" y="3"/>
                    </a:cubicBezTo>
                    <a:cubicBezTo>
                      <a:pt x="86" y="2"/>
                      <a:pt x="85" y="1"/>
                      <a:pt x="84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572"/>
              <p:cNvSpPr>
                <a:spLocks/>
              </p:cNvSpPr>
              <p:nvPr/>
            </p:nvSpPr>
            <p:spPr bwMode="auto">
              <a:xfrm>
                <a:off x="8004175" y="1471612"/>
                <a:ext cx="946150" cy="668338"/>
              </a:xfrm>
              <a:custGeom>
                <a:avLst/>
                <a:gdLst>
                  <a:gd name="T0" fmla="*/ 205 w 252"/>
                  <a:gd name="T1" fmla="*/ 66 h 178"/>
                  <a:gd name="T2" fmla="*/ 123 w 252"/>
                  <a:gd name="T3" fmla="*/ 36 h 178"/>
                  <a:gd name="T4" fmla="*/ 2 w 252"/>
                  <a:gd name="T5" fmla="*/ 0 h 178"/>
                  <a:gd name="T6" fmla="*/ 0 w 252"/>
                  <a:gd name="T7" fmla="*/ 13 h 178"/>
                  <a:gd name="T8" fmla="*/ 111 w 252"/>
                  <a:gd name="T9" fmla="*/ 36 h 178"/>
                  <a:gd name="T10" fmla="*/ 193 w 252"/>
                  <a:gd name="T11" fmla="*/ 66 h 178"/>
                  <a:gd name="T12" fmla="*/ 240 w 252"/>
                  <a:gd name="T13" fmla="*/ 151 h 178"/>
                  <a:gd name="T14" fmla="*/ 250 w 252"/>
                  <a:gd name="T15" fmla="*/ 178 h 178"/>
                  <a:gd name="T16" fmla="*/ 252 w 252"/>
                  <a:gd name="T17" fmla="*/ 155 h 178"/>
                  <a:gd name="T18" fmla="*/ 205 w 252"/>
                  <a:gd name="T19" fmla="*/ 6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78">
                    <a:moveTo>
                      <a:pt x="205" y="66"/>
                    </a:moveTo>
                    <a:cubicBezTo>
                      <a:pt x="191" y="49"/>
                      <a:pt x="161" y="36"/>
                      <a:pt x="123" y="36"/>
                    </a:cubicBezTo>
                    <a:cubicBezTo>
                      <a:pt x="70" y="36"/>
                      <a:pt x="13" y="29"/>
                      <a:pt x="2" y="0"/>
                    </a:cubicBezTo>
                    <a:cubicBezTo>
                      <a:pt x="1" y="4"/>
                      <a:pt x="0" y="8"/>
                      <a:pt x="0" y="13"/>
                    </a:cubicBezTo>
                    <a:cubicBezTo>
                      <a:pt x="21" y="31"/>
                      <a:pt x="68" y="36"/>
                      <a:pt x="111" y="36"/>
                    </a:cubicBezTo>
                    <a:cubicBezTo>
                      <a:pt x="149" y="36"/>
                      <a:pt x="179" y="49"/>
                      <a:pt x="193" y="66"/>
                    </a:cubicBezTo>
                    <a:cubicBezTo>
                      <a:pt x="221" y="84"/>
                      <a:pt x="238" y="113"/>
                      <a:pt x="240" y="151"/>
                    </a:cubicBezTo>
                    <a:cubicBezTo>
                      <a:pt x="245" y="160"/>
                      <a:pt x="248" y="169"/>
                      <a:pt x="250" y="178"/>
                    </a:cubicBezTo>
                    <a:cubicBezTo>
                      <a:pt x="251" y="170"/>
                      <a:pt x="252" y="163"/>
                      <a:pt x="252" y="155"/>
                    </a:cubicBezTo>
                    <a:cubicBezTo>
                      <a:pt x="252" y="115"/>
                      <a:pt x="234" y="85"/>
                      <a:pt x="205" y="66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573"/>
              <p:cNvSpPr>
                <a:spLocks/>
              </p:cNvSpPr>
              <p:nvPr/>
            </p:nvSpPr>
            <p:spPr bwMode="auto">
              <a:xfrm>
                <a:off x="8251824" y="2335212"/>
                <a:ext cx="406400" cy="101600"/>
              </a:xfrm>
              <a:custGeom>
                <a:avLst/>
                <a:gdLst>
                  <a:gd name="T0" fmla="*/ 106 w 108"/>
                  <a:gd name="T1" fmla="*/ 4 h 27"/>
                  <a:gd name="T2" fmla="*/ 54 w 108"/>
                  <a:gd name="T3" fmla="*/ 27 h 27"/>
                  <a:gd name="T4" fmla="*/ 2 w 108"/>
                  <a:gd name="T5" fmla="*/ 4 h 27"/>
                  <a:gd name="T6" fmla="*/ 54 w 108"/>
                  <a:gd name="T7" fmla="*/ 12 h 27"/>
                  <a:gd name="T8" fmla="*/ 106 w 108"/>
                  <a:gd name="T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7">
                    <a:moveTo>
                      <a:pt x="106" y="4"/>
                    </a:moveTo>
                    <a:cubicBezTo>
                      <a:pt x="108" y="7"/>
                      <a:pt x="86" y="27"/>
                      <a:pt x="54" y="27"/>
                    </a:cubicBezTo>
                    <a:cubicBezTo>
                      <a:pt x="21" y="27"/>
                      <a:pt x="0" y="7"/>
                      <a:pt x="2" y="4"/>
                    </a:cubicBezTo>
                    <a:cubicBezTo>
                      <a:pt x="4" y="0"/>
                      <a:pt x="26" y="12"/>
                      <a:pt x="54" y="12"/>
                    </a:cubicBezTo>
                    <a:cubicBezTo>
                      <a:pt x="81" y="12"/>
                      <a:pt x="103" y="0"/>
                      <a:pt x="106" y="4"/>
                    </a:cubicBezTo>
                    <a:close/>
                  </a:path>
                </a:pathLst>
              </a:custGeom>
              <a:solidFill>
                <a:srgbClr val="E6B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574"/>
              <p:cNvSpPr>
                <a:spLocks/>
              </p:cNvSpPr>
              <p:nvPr/>
            </p:nvSpPr>
            <p:spPr bwMode="auto">
              <a:xfrm>
                <a:off x="8204200" y="2619374"/>
                <a:ext cx="250825" cy="131763"/>
              </a:xfrm>
              <a:custGeom>
                <a:avLst/>
                <a:gdLst>
                  <a:gd name="T0" fmla="*/ 67 w 67"/>
                  <a:gd name="T1" fmla="*/ 33 h 35"/>
                  <a:gd name="T2" fmla="*/ 55 w 67"/>
                  <a:gd name="T3" fmla="*/ 21 h 35"/>
                  <a:gd name="T4" fmla="*/ 37 w 67"/>
                  <a:gd name="T5" fmla="*/ 35 h 35"/>
                  <a:gd name="T6" fmla="*/ 0 w 67"/>
                  <a:gd name="T7" fmla="*/ 13 h 35"/>
                  <a:gd name="T8" fmla="*/ 14 w 67"/>
                  <a:gd name="T9" fmla="*/ 0 h 35"/>
                  <a:gd name="T10" fmla="*/ 56 w 67"/>
                  <a:gd name="T11" fmla="*/ 13 h 35"/>
                  <a:gd name="T12" fmla="*/ 67 w 67"/>
                  <a:gd name="T1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">
                    <a:moveTo>
                      <a:pt x="67" y="3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42" y="26"/>
                      <a:pt x="37" y="35"/>
                    </a:cubicBezTo>
                    <a:cubicBezTo>
                      <a:pt x="26" y="34"/>
                      <a:pt x="6" y="21"/>
                      <a:pt x="0" y="13"/>
                    </a:cubicBezTo>
                    <a:cubicBezTo>
                      <a:pt x="5" y="6"/>
                      <a:pt x="11" y="2"/>
                      <a:pt x="14" y="0"/>
                    </a:cubicBezTo>
                    <a:cubicBezTo>
                      <a:pt x="20" y="1"/>
                      <a:pt x="56" y="13"/>
                      <a:pt x="56" y="13"/>
                    </a:cubicBezTo>
                    <a:lnTo>
                      <a:pt x="67" y="3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575"/>
              <p:cNvSpPr>
                <a:spLocks/>
              </p:cNvSpPr>
              <p:nvPr/>
            </p:nvSpPr>
            <p:spPr bwMode="auto">
              <a:xfrm>
                <a:off x="8463734" y="2636792"/>
                <a:ext cx="252413" cy="131763"/>
              </a:xfrm>
              <a:custGeom>
                <a:avLst/>
                <a:gdLst>
                  <a:gd name="T0" fmla="*/ 0 w 67"/>
                  <a:gd name="T1" fmla="*/ 33 h 35"/>
                  <a:gd name="T2" fmla="*/ 11 w 67"/>
                  <a:gd name="T3" fmla="*/ 21 h 35"/>
                  <a:gd name="T4" fmla="*/ 29 w 67"/>
                  <a:gd name="T5" fmla="*/ 35 h 35"/>
                  <a:gd name="T6" fmla="*/ 67 w 67"/>
                  <a:gd name="T7" fmla="*/ 13 h 35"/>
                  <a:gd name="T8" fmla="*/ 52 w 67"/>
                  <a:gd name="T9" fmla="*/ 0 h 35"/>
                  <a:gd name="T10" fmla="*/ 10 w 67"/>
                  <a:gd name="T11" fmla="*/ 13 h 35"/>
                  <a:gd name="T12" fmla="*/ 0 w 67"/>
                  <a:gd name="T1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">
                    <a:moveTo>
                      <a:pt x="0" y="33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24" y="26"/>
                      <a:pt x="29" y="35"/>
                    </a:cubicBezTo>
                    <a:cubicBezTo>
                      <a:pt x="40" y="34"/>
                      <a:pt x="60" y="21"/>
                      <a:pt x="67" y="13"/>
                    </a:cubicBezTo>
                    <a:cubicBezTo>
                      <a:pt x="61" y="6"/>
                      <a:pt x="56" y="2"/>
                      <a:pt x="52" y="0"/>
                    </a:cubicBezTo>
                    <a:cubicBezTo>
                      <a:pt x="46" y="1"/>
                      <a:pt x="10" y="13"/>
                      <a:pt x="10" y="13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Oval 576"/>
              <p:cNvSpPr>
                <a:spLocks noChangeArrowheads="1"/>
              </p:cNvSpPr>
              <p:nvPr/>
            </p:nvSpPr>
            <p:spPr bwMode="auto">
              <a:xfrm>
                <a:off x="8223250" y="2068512"/>
                <a:ext cx="119063" cy="12065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Oval 577"/>
              <p:cNvSpPr>
                <a:spLocks noChangeArrowheads="1"/>
              </p:cNvSpPr>
              <p:nvPr/>
            </p:nvSpPr>
            <p:spPr bwMode="auto">
              <a:xfrm>
                <a:off x="8251825" y="2098674"/>
                <a:ext cx="60325" cy="60325"/>
              </a:xfrm>
              <a:prstGeom prst="ellipse">
                <a:avLst/>
              </a:prstGeom>
              <a:solidFill>
                <a:srgbClr val="73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Oval 578"/>
              <p:cNvSpPr>
                <a:spLocks noChangeArrowheads="1"/>
              </p:cNvSpPr>
              <p:nvPr/>
            </p:nvSpPr>
            <p:spPr bwMode="auto">
              <a:xfrm>
                <a:off x="8567738" y="2068512"/>
                <a:ext cx="120650" cy="12065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Oval 579"/>
              <p:cNvSpPr>
                <a:spLocks noChangeArrowheads="1"/>
              </p:cNvSpPr>
              <p:nvPr/>
            </p:nvSpPr>
            <p:spPr bwMode="auto">
              <a:xfrm>
                <a:off x="8597900" y="2098674"/>
                <a:ext cx="60325" cy="60325"/>
              </a:xfrm>
              <a:prstGeom prst="ellipse">
                <a:avLst/>
              </a:prstGeom>
              <a:solidFill>
                <a:srgbClr val="73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121736" y="50539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consumer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24668" y="2088610"/>
            <a:ext cx="2017988" cy="1532036"/>
            <a:chOff x="5519203" y="1694805"/>
            <a:chExt cx="2017988" cy="1532036"/>
          </a:xfrm>
        </p:grpSpPr>
        <p:grpSp>
          <p:nvGrpSpPr>
            <p:cNvPr id="89" name="그룹 88"/>
            <p:cNvGrpSpPr/>
            <p:nvPr/>
          </p:nvGrpSpPr>
          <p:grpSpPr>
            <a:xfrm>
              <a:off x="5975508" y="1694805"/>
              <a:ext cx="1088388" cy="1087489"/>
              <a:chOff x="5106988" y="1108074"/>
              <a:chExt cx="1922463" cy="1920875"/>
            </a:xfrm>
          </p:grpSpPr>
          <p:sp>
            <p:nvSpPr>
              <p:cNvPr id="90" name="Oval 529"/>
              <p:cNvSpPr>
                <a:spLocks noChangeArrowheads="1"/>
              </p:cNvSpPr>
              <p:nvPr/>
            </p:nvSpPr>
            <p:spPr bwMode="auto">
              <a:xfrm>
                <a:off x="5106988" y="1108074"/>
                <a:ext cx="1922463" cy="1920875"/>
              </a:xfrm>
              <a:prstGeom prst="ellipse">
                <a:avLst/>
              </a:prstGeom>
              <a:solidFill>
                <a:srgbClr val="88C5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1"/>
              <a:srcRect b="46638"/>
              <a:stretch>
                <a:fillRect/>
              </a:stretch>
            </p:blipFill>
            <p:spPr>
              <a:xfrm>
                <a:off x="5273631" y="2372637"/>
                <a:ext cx="1579001" cy="653902"/>
              </a:xfrm>
              <a:custGeom>
                <a:avLst/>
                <a:gdLst>
                  <a:gd name="connsiteX0" fmla="*/ 0 w 1579001"/>
                  <a:gd name="connsiteY0" fmla="*/ 0 h 653902"/>
                  <a:gd name="connsiteX1" fmla="*/ 1579001 w 1579001"/>
                  <a:gd name="connsiteY1" fmla="*/ 0 h 653902"/>
                  <a:gd name="connsiteX2" fmla="*/ 1579001 w 1579001"/>
                  <a:gd name="connsiteY2" fmla="*/ 245542 h 653902"/>
                  <a:gd name="connsiteX3" fmla="*/ 1474085 w 1579001"/>
                  <a:gd name="connsiteY3" fmla="*/ 372596 h 653902"/>
                  <a:gd name="connsiteX4" fmla="*/ 794391 w 1579001"/>
                  <a:gd name="connsiteY4" fmla="*/ 653902 h 653902"/>
                  <a:gd name="connsiteX5" fmla="*/ 114697 w 1579001"/>
                  <a:gd name="connsiteY5" fmla="*/ 372596 h 653902"/>
                  <a:gd name="connsiteX6" fmla="*/ 0 w 1579001"/>
                  <a:gd name="connsiteY6" fmla="*/ 233697 h 653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9001" h="653902">
                    <a:moveTo>
                      <a:pt x="0" y="0"/>
                    </a:moveTo>
                    <a:lnTo>
                      <a:pt x="1579001" y="0"/>
                    </a:lnTo>
                    <a:lnTo>
                      <a:pt x="1579001" y="245542"/>
                    </a:lnTo>
                    <a:lnTo>
                      <a:pt x="1474085" y="372596"/>
                    </a:lnTo>
                    <a:cubicBezTo>
                      <a:pt x="1300136" y="546401"/>
                      <a:pt x="1059828" y="653902"/>
                      <a:pt x="794391" y="653902"/>
                    </a:cubicBezTo>
                    <a:cubicBezTo>
                      <a:pt x="528954" y="653902"/>
                      <a:pt x="288646" y="546401"/>
                      <a:pt x="114697" y="372596"/>
                    </a:cubicBezTo>
                    <a:lnTo>
                      <a:pt x="0" y="233697"/>
                    </a:lnTo>
                    <a:close/>
                  </a:path>
                </a:pathLst>
              </a:custGeom>
            </p:spPr>
          </p:pic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5602288" y="1144587"/>
                <a:ext cx="990600" cy="1314450"/>
              </a:xfrm>
              <a:custGeom>
                <a:avLst/>
                <a:gdLst>
                  <a:gd name="T0" fmla="*/ 120 w 264"/>
                  <a:gd name="T1" fmla="*/ 350 h 350"/>
                  <a:gd name="T2" fmla="*/ 16 w 264"/>
                  <a:gd name="T3" fmla="*/ 234 h 350"/>
                  <a:gd name="T4" fmla="*/ 0 w 264"/>
                  <a:gd name="T5" fmla="*/ 214 h 350"/>
                  <a:gd name="T6" fmla="*/ 0 w 264"/>
                  <a:gd name="T7" fmla="*/ 170 h 350"/>
                  <a:gd name="T8" fmla="*/ 16 w 264"/>
                  <a:gd name="T9" fmla="*/ 158 h 350"/>
                  <a:gd name="T10" fmla="*/ 16 w 264"/>
                  <a:gd name="T11" fmla="*/ 116 h 350"/>
                  <a:gd name="T12" fmla="*/ 102 w 264"/>
                  <a:gd name="T13" fmla="*/ 59 h 350"/>
                  <a:gd name="T14" fmla="*/ 224 w 264"/>
                  <a:gd name="T15" fmla="*/ 116 h 350"/>
                  <a:gd name="T16" fmla="*/ 224 w 264"/>
                  <a:gd name="T17" fmla="*/ 158 h 350"/>
                  <a:gd name="T18" fmla="*/ 240 w 264"/>
                  <a:gd name="T19" fmla="*/ 170 h 350"/>
                  <a:gd name="T20" fmla="*/ 240 w 264"/>
                  <a:gd name="T21" fmla="*/ 214 h 350"/>
                  <a:gd name="T22" fmla="*/ 224 w 264"/>
                  <a:gd name="T23" fmla="*/ 234 h 350"/>
                  <a:gd name="T24" fmla="*/ 120 w 264"/>
                  <a:gd name="T25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4" h="350">
                    <a:moveTo>
                      <a:pt x="120" y="350"/>
                    </a:moveTo>
                    <a:cubicBezTo>
                      <a:pt x="64" y="350"/>
                      <a:pt x="16" y="288"/>
                      <a:pt x="16" y="234"/>
                    </a:cubicBezTo>
                    <a:cubicBezTo>
                      <a:pt x="4" y="234"/>
                      <a:pt x="0" y="225"/>
                      <a:pt x="0" y="214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59"/>
                      <a:pt x="16" y="158"/>
                      <a:pt x="16" y="158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84"/>
                      <a:pt x="21" y="59"/>
                      <a:pt x="102" y="59"/>
                    </a:cubicBezTo>
                    <a:cubicBezTo>
                      <a:pt x="183" y="0"/>
                      <a:pt x="264" y="58"/>
                      <a:pt x="224" y="116"/>
                    </a:cubicBezTo>
                    <a:cubicBezTo>
                      <a:pt x="224" y="158"/>
                      <a:pt x="224" y="158"/>
                      <a:pt x="224" y="158"/>
                    </a:cubicBezTo>
                    <a:cubicBezTo>
                      <a:pt x="224" y="158"/>
                      <a:pt x="240" y="159"/>
                      <a:pt x="240" y="170"/>
                    </a:cubicBezTo>
                    <a:cubicBezTo>
                      <a:pt x="240" y="214"/>
                      <a:pt x="240" y="214"/>
                      <a:pt x="240" y="214"/>
                    </a:cubicBezTo>
                    <a:cubicBezTo>
                      <a:pt x="240" y="225"/>
                      <a:pt x="232" y="234"/>
                      <a:pt x="224" y="234"/>
                    </a:cubicBezTo>
                    <a:cubicBezTo>
                      <a:pt x="224" y="288"/>
                      <a:pt x="176" y="350"/>
                      <a:pt x="120" y="350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6015038" y="1254124"/>
                <a:ext cx="541338" cy="1204913"/>
              </a:xfrm>
              <a:custGeom>
                <a:avLst/>
                <a:gdLst>
                  <a:gd name="T0" fmla="*/ 51 w 144"/>
                  <a:gd name="T1" fmla="*/ 6 h 321"/>
                  <a:gd name="T2" fmla="*/ 94 w 144"/>
                  <a:gd name="T3" fmla="*/ 87 h 321"/>
                  <a:gd name="T4" fmla="*/ 94 w 144"/>
                  <a:gd name="T5" fmla="*/ 129 h 321"/>
                  <a:gd name="T6" fmla="*/ 94 w 144"/>
                  <a:gd name="T7" fmla="*/ 205 h 321"/>
                  <a:gd name="T8" fmla="*/ 0 w 144"/>
                  <a:gd name="T9" fmla="*/ 320 h 321"/>
                  <a:gd name="T10" fmla="*/ 10 w 144"/>
                  <a:gd name="T11" fmla="*/ 321 h 321"/>
                  <a:gd name="T12" fmla="*/ 114 w 144"/>
                  <a:gd name="T13" fmla="*/ 205 h 321"/>
                  <a:gd name="T14" fmla="*/ 114 w 144"/>
                  <a:gd name="T15" fmla="*/ 129 h 321"/>
                  <a:gd name="T16" fmla="*/ 114 w 144"/>
                  <a:gd name="T17" fmla="*/ 87 h 321"/>
                  <a:gd name="T18" fmla="*/ 51 w 144"/>
                  <a:gd name="T19" fmla="*/ 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321">
                    <a:moveTo>
                      <a:pt x="51" y="6"/>
                    </a:moveTo>
                    <a:cubicBezTo>
                      <a:pt x="94" y="11"/>
                      <a:pt x="120" y="49"/>
                      <a:pt x="94" y="87"/>
                    </a:cubicBezTo>
                    <a:cubicBezTo>
                      <a:pt x="94" y="129"/>
                      <a:pt x="94" y="129"/>
                      <a:pt x="94" y="129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56"/>
                      <a:pt x="52" y="314"/>
                      <a:pt x="0" y="320"/>
                    </a:cubicBezTo>
                    <a:cubicBezTo>
                      <a:pt x="3" y="321"/>
                      <a:pt x="6" y="321"/>
                      <a:pt x="10" y="321"/>
                    </a:cubicBezTo>
                    <a:cubicBezTo>
                      <a:pt x="66" y="321"/>
                      <a:pt x="114" y="259"/>
                      <a:pt x="114" y="205"/>
                    </a:cubicBezTo>
                    <a:cubicBezTo>
                      <a:pt x="114" y="129"/>
                      <a:pt x="114" y="129"/>
                      <a:pt x="114" y="129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44" y="43"/>
                      <a:pt x="106" y="0"/>
                      <a:pt x="51" y="6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6296025" y="1543049"/>
                <a:ext cx="147638" cy="327025"/>
              </a:xfrm>
              <a:custGeom>
                <a:avLst/>
                <a:gdLst>
                  <a:gd name="T0" fmla="*/ 0 w 39"/>
                  <a:gd name="T1" fmla="*/ 10 h 87"/>
                  <a:gd name="T2" fmla="*/ 39 w 39"/>
                  <a:gd name="T3" fmla="*/ 87 h 87"/>
                  <a:gd name="T4" fmla="*/ 39 w 39"/>
                  <a:gd name="T5" fmla="*/ 0 h 87"/>
                  <a:gd name="T6" fmla="*/ 0 w 39"/>
                  <a:gd name="T7" fmla="*/ 1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87">
                    <a:moveTo>
                      <a:pt x="0" y="10"/>
                    </a:moveTo>
                    <a:cubicBezTo>
                      <a:pt x="0" y="22"/>
                      <a:pt x="39" y="62"/>
                      <a:pt x="39" y="87"/>
                    </a:cubicBezTo>
                    <a:cubicBezTo>
                      <a:pt x="39" y="67"/>
                      <a:pt x="39" y="0"/>
                      <a:pt x="39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6397625" y="1543049"/>
                <a:ext cx="46038" cy="327025"/>
              </a:xfrm>
              <a:custGeom>
                <a:avLst/>
                <a:gdLst>
                  <a:gd name="T0" fmla="*/ 0 w 12"/>
                  <a:gd name="T1" fmla="*/ 3 h 87"/>
                  <a:gd name="T2" fmla="*/ 0 w 12"/>
                  <a:gd name="T3" fmla="*/ 55 h 87"/>
                  <a:gd name="T4" fmla="*/ 12 w 12"/>
                  <a:gd name="T5" fmla="*/ 87 h 87"/>
                  <a:gd name="T6" fmla="*/ 12 w 12"/>
                  <a:gd name="T7" fmla="*/ 0 h 87"/>
                  <a:gd name="T8" fmla="*/ 0 w 12"/>
                  <a:gd name="T9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">
                    <a:moveTo>
                      <a:pt x="0" y="3"/>
                    </a:moveTo>
                    <a:cubicBezTo>
                      <a:pt x="0" y="12"/>
                      <a:pt x="0" y="35"/>
                      <a:pt x="0" y="55"/>
                    </a:cubicBezTo>
                    <a:cubicBezTo>
                      <a:pt x="6" y="66"/>
                      <a:pt x="12" y="78"/>
                      <a:pt x="12" y="87"/>
                    </a:cubicBezTo>
                    <a:cubicBezTo>
                      <a:pt x="12" y="67"/>
                      <a:pt x="12" y="0"/>
                      <a:pt x="1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5662613" y="1144587"/>
                <a:ext cx="935038" cy="762000"/>
              </a:xfrm>
              <a:custGeom>
                <a:avLst/>
                <a:gdLst>
                  <a:gd name="T0" fmla="*/ 86 w 249"/>
                  <a:gd name="T1" fmla="*/ 59 h 203"/>
                  <a:gd name="T2" fmla="*/ 0 w 249"/>
                  <a:gd name="T3" fmla="*/ 116 h 203"/>
                  <a:gd name="T4" fmla="*/ 0 w 249"/>
                  <a:gd name="T5" fmla="*/ 203 h 203"/>
                  <a:gd name="T6" fmla="*/ 92 w 249"/>
                  <a:gd name="T7" fmla="*/ 88 h 203"/>
                  <a:gd name="T8" fmla="*/ 207 w 249"/>
                  <a:gd name="T9" fmla="*/ 116 h 203"/>
                  <a:gd name="T10" fmla="*/ 86 w 249"/>
                  <a:gd name="T11" fmla="*/ 5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03">
                    <a:moveTo>
                      <a:pt x="86" y="59"/>
                    </a:moveTo>
                    <a:cubicBezTo>
                      <a:pt x="5" y="59"/>
                      <a:pt x="0" y="84"/>
                      <a:pt x="0" y="116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139"/>
                      <a:pt x="74" y="157"/>
                      <a:pt x="92" y="88"/>
                    </a:cubicBezTo>
                    <a:cubicBezTo>
                      <a:pt x="103" y="122"/>
                      <a:pt x="185" y="146"/>
                      <a:pt x="207" y="116"/>
                    </a:cubicBezTo>
                    <a:cubicBezTo>
                      <a:pt x="249" y="59"/>
                      <a:pt x="167" y="0"/>
                      <a:pt x="86" y="59"/>
                    </a:cubicBez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5662613" y="1414462"/>
                <a:ext cx="344488" cy="492125"/>
              </a:xfrm>
              <a:custGeom>
                <a:avLst/>
                <a:gdLst>
                  <a:gd name="T0" fmla="*/ 91 w 92"/>
                  <a:gd name="T1" fmla="*/ 0 h 131"/>
                  <a:gd name="T2" fmla="*/ 0 w 92"/>
                  <a:gd name="T3" fmla="*/ 92 h 131"/>
                  <a:gd name="T4" fmla="*/ 0 w 92"/>
                  <a:gd name="T5" fmla="*/ 131 h 131"/>
                  <a:gd name="T6" fmla="*/ 92 w 92"/>
                  <a:gd name="T7" fmla="*/ 16 h 131"/>
                  <a:gd name="T8" fmla="*/ 91 w 9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1">
                    <a:moveTo>
                      <a:pt x="91" y="0"/>
                    </a:moveTo>
                    <a:cubicBezTo>
                      <a:pt x="79" y="49"/>
                      <a:pt x="23" y="70"/>
                      <a:pt x="0" y="92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73"/>
                      <a:pt x="76" y="82"/>
                      <a:pt x="92" y="16"/>
                    </a:cubicBezTo>
                    <a:cubicBezTo>
                      <a:pt x="90" y="8"/>
                      <a:pt x="90" y="7"/>
                      <a:pt x="91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553"/>
              <p:cNvSpPr>
                <a:spLocks/>
              </p:cNvSpPr>
              <p:nvPr/>
            </p:nvSpPr>
            <p:spPr bwMode="auto">
              <a:xfrm>
                <a:off x="6210300" y="1257299"/>
                <a:ext cx="346075" cy="379413"/>
              </a:xfrm>
              <a:custGeom>
                <a:avLst/>
                <a:gdLst>
                  <a:gd name="T0" fmla="*/ 0 w 92"/>
                  <a:gd name="T1" fmla="*/ 5 h 101"/>
                  <a:gd name="T2" fmla="*/ 45 w 92"/>
                  <a:gd name="T3" fmla="*/ 86 h 101"/>
                  <a:gd name="T4" fmla="*/ 18 w 92"/>
                  <a:gd name="T5" fmla="*/ 99 h 101"/>
                  <a:gd name="T6" fmla="*/ 61 w 92"/>
                  <a:gd name="T7" fmla="*/ 86 h 101"/>
                  <a:gd name="T8" fmla="*/ 0 w 92"/>
                  <a:gd name="T9" fmla="*/ 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01">
                    <a:moveTo>
                      <a:pt x="0" y="5"/>
                    </a:moveTo>
                    <a:cubicBezTo>
                      <a:pt x="46" y="9"/>
                      <a:pt x="73" y="48"/>
                      <a:pt x="45" y="86"/>
                    </a:cubicBezTo>
                    <a:cubicBezTo>
                      <a:pt x="39" y="94"/>
                      <a:pt x="29" y="98"/>
                      <a:pt x="18" y="99"/>
                    </a:cubicBezTo>
                    <a:cubicBezTo>
                      <a:pt x="36" y="101"/>
                      <a:pt x="52" y="98"/>
                      <a:pt x="61" y="86"/>
                    </a:cubicBezTo>
                    <a:cubicBezTo>
                      <a:pt x="92" y="44"/>
                      <a:pt x="55" y="0"/>
                      <a:pt x="0" y="5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Oval 555"/>
              <p:cNvSpPr>
                <a:spLocks noChangeArrowheads="1"/>
              </p:cNvSpPr>
              <p:nvPr/>
            </p:nvSpPr>
            <p:spPr bwMode="auto">
              <a:xfrm>
                <a:off x="5842000" y="1798637"/>
                <a:ext cx="120650" cy="8890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Oval 556"/>
              <p:cNvSpPr>
                <a:spLocks noChangeArrowheads="1"/>
              </p:cNvSpPr>
              <p:nvPr/>
            </p:nvSpPr>
            <p:spPr bwMode="auto">
              <a:xfrm>
                <a:off x="5872163" y="1812924"/>
                <a:ext cx="60325" cy="60325"/>
              </a:xfrm>
              <a:prstGeom prst="ellipse">
                <a:avLst/>
              </a:prstGeom>
              <a:solidFill>
                <a:srgbClr val="217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Oval 557"/>
              <p:cNvSpPr>
                <a:spLocks noChangeArrowheads="1"/>
              </p:cNvSpPr>
              <p:nvPr/>
            </p:nvSpPr>
            <p:spPr bwMode="auto">
              <a:xfrm>
                <a:off x="6142038" y="1798637"/>
                <a:ext cx="120650" cy="8890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Oval 558"/>
              <p:cNvSpPr>
                <a:spLocks noChangeArrowheads="1"/>
              </p:cNvSpPr>
              <p:nvPr/>
            </p:nvSpPr>
            <p:spPr bwMode="auto">
              <a:xfrm>
                <a:off x="6172200" y="1812924"/>
                <a:ext cx="60325" cy="60325"/>
              </a:xfrm>
              <a:prstGeom prst="ellipse">
                <a:avLst/>
              </a:prstGeom>
              <a:solidFill>
                <a:srgbClr val="217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5519203" y="2580510"/>
              <a:ext cx="2017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/>
              </a:r>
              <a:br>
                <a:rPr lang="en-US" altLang="ko-KR" dirty="0"/>
              </a:br>
              <a:r>
                <a:rPr lang="en-US" altLang="ko-KR" dirty="0"/>
                <a:t>Restaurant owner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V="1">
            <a:off x="2848695" y="4681666"/>
            <a:ext cx="3877081" cy="567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836865" y="4445132"/>
            <a:ext cx="3768089" cy="595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4742649" y="2884898"/>
            <a:ext cx="2058972" cy="374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 flipV="1">
            <a:off x="4760248" y="2696936"/>
            <a:ext cx="2041373" cy="375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1055163">
            <a:off x="3155802" y="4344062"/>
            <a:ext cx="310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Get</a:t>
            </a:r>
            <a:r>
              <a:rPr lang="en-US" altLang="ko-KR" dirty="0" smtClean="0"/>
              <a:t> Reasonably </a:t>
            </a:r>
            <a:r>
              <a:rPr lang="en-US" altLang="ko-KR" dirty="0"/>
              <a:t>priced food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 rot="21055163">
            <a:off x="3118936" y="4761266"/>
            <a:ext cx="33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Give</a:t>
            </a:r>
            <a:r>
              <a:rPr lang="en-US" altLang="ko-KR" dirty="0" smtClean="0"/>
              <a:t> Evaluation </a:t>
            </a:r>
            <a:r>
              <a:rPr lang="en-US" altLang="ko-KR" dirty="0"/>
              <a:t>of restaurants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 rot="583432">
            <a:off x="5241847" y="251083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a typeface="a옛날목욕탕L" panose="02020600000000000000" pitchFamily="18" charset="-127"/>
              </a:rPr>
              <a:t>Get</a:t>
            </a:r>
            <a:r>
              <a:rPr lang="en-US" altLang="ko-KR" smtClean="0">
                <a:ea typeface="a옛날목욕탕L" panose="02020600000000000000" pitchFamily="18" charset="-127"/>
              </a:rPr>
              <a:t> </a:t>
            </a:r>
            <a:r>
              <a:rPr lang="en-US" altLang="ko-KR" dirty="0" smtClean="0">
                <a:ea typeface="a옛날목욕탕L" panose="02020600000000000000" pitchFamily="18" charset="-127"/>
              </a:rPr>
              <a:t>credit</a:t>
            </a:r>
            <a:endParaRPr lang="ko-KR" altLang="en-US" dirty="0">
              <a:ea typeface="a옛날목욕탕L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rot="663727">
            <a:off x="4786164" y="3122155"/>
            <a:ext cx="18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a typeface="a옛날목욕탕L" panose="02020600000000000000" pitchFamily="18" charset="-127"/>
              </a:rPr>
              <a:t>Upload</a:t>
            </a:r>
            <a:r>
              <a:rPr lang="en-US" altLang="ko-KR" dirty="0" smtClean="0">
                <a:ea typeface="a옛날목욕탕L" panose="02020600000000000000" pitchFamily="18" charset="-127"/>
              </a:rPr>
              <a:t> product</a:t>
            </a:r>
            <a:endParaRPr lang="ko-KR" altLang="en-US" dirty="0">
              <a:ea typeface="a옛날목욕탕L" panose="02020600000000000000" pitchFamily="18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43" y="2034292"/>
            <a:ext cx="2034294" cy="3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82" name="직사각형 8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58104" y="1289645"/>
            <a:ext cx="10737235" cy="5863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   </a:t>
            </a:r>
            <a:r>
              <a:rPr lang="en-US" altLang="ko-KR" sz="2400" b="1" dirty="0" smtClean="0">
                <a:solidFill>
                  <a:srgbClr val="0070C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Service contents</a:t>
            </a:r>
          </a:p>
          <a:p>
            <a:endParaRPr lang="en-US" altLang="ko-KR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x-none" altLang="x-none" b="1" dirty="0" smtClean="0">
                <a:latin typeface="08SeoulNamsan EB" charset="-127"/>
                <a:ea typeface="08SeoulNamsan EB" charset="-127"/>
                <a:cs typeface="08SeoulNamsan EB" charset="-127"/>
              </a:rPr>
              <a:t>Producer</a:t>
            </a:r>
            <a:endParaRPr lang="en-US" altLang="x-none" b="1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x-none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Can distribute whole food to be treated as food splinter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We provide country-level store support based on the amount of food distributed at each store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Raising awareness by food sharing service.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Become an eco-friendly </a:t>
            </a:r>
            <a:r>
              <a:rPr lang="x-none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shopConsumer</a:t>
            </a: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b="1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x-none" altLang="x-none" b="1" dirty="0" smtClean="0">
                <a:latin typeface="08SeoulNamsan EB" charset="-127"/>
                <a:ea typeface="08SeoulNamsan EB" charset="-127"/>
                <a:cs typeface="08SeoulNamsan EB" charset="-127"/>
              </a:rPr>
              <a:t>Consumer</a:t>
            </a:r>
            <a:endParaRPr lang="en-US" altLang="x-none" b="1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b="1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Fresh </a:t>
            </a: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free food can be </a:t>
            </a:r>
            <a:r>
              <a:rPr lang="x-none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obtained</a:t>
            </a:r>
            <a:endParaRPr lang="en-US" altLang="x-none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Can </a:t>
            </a: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have many experiences on food 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Use of website services can have a positive impact directly on environmental protection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/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2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82" name="직사각형 8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26669" y="1289645"/>
            <a:ext cx="457777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	Possible Structure</a:t>
            </a:r>
          </a:p>
          <a:p>
            <a:endParaRPr lang="en-US" altLang="ko-KR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en-US" altLang="x-none" b="1" u="sng" dirty="0" smtClean="0">
                <a:latin typeface="08SeoulNamsan EB" charset="-127"/>
                <a:ea typeface="08SeoulNamsan EB" charset="-127"/>
                <a:cs typeface="08SeoulNamsan EB" charset="-127"/>
              </a:rPr>
              <a:t>Our Company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x-none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First, 3 month free test period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Next, Get proper $ per month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Membership structure</a:t>
            </a: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b="1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en-US" altLang="x-none" b="1" u="sng" dirty="0" smtClean="0">
                <a:latin typeface="08SeoulNamsan EB" charset="-127"/>
                <a:ea typeface="08SeoulNamsan EB" charset="-127"/>
                <a:cs typeface="08SeoulNamsan EB" charset="-127"/>
              </a:rPr>
              <a:t>Environmental Best Restaurant Award</a:t>
            </a:r>
            <a:endParaRPr lang="en-US" altLang="x-none" b="1" u="sng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 smtClean="0">
                <a:latin typeface="08SeoulNamsan EB" charset="-127"/>
                <a:ea typeface="08SeoulNamsan EB" charset="-127"/>
                <a:cs typeface="08SeoulNamsan EB" charset="-127"/>
              </a:rPr>
              <a:t> </a:t>
            </a:r>
            <a:r>
              <a:rPr lang="en-US" altLang="ko-KR" dirty="0" smtClean="0">
                <a:latin typeface="08SeoulNamsan EB" charset="-127"/>
                <a:ea typeface="08SeoulNamsan EB" charset="-127"/>
                <a:cs typeface="08SeoulNamsan EB" charset="-127"/>
              </a:rPr>
              <a:t>If the restaurant has a lot of credits, give it a nameplate to increase its reputation.</a:t>
            </a:r>
            <a:endParaRPr lang="x-none" altLang="x-none" dirty="0" smtClean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/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</p:txBody>
      </p:sp>
      <p:sp>
        <p:nvSpPr>
          <p:cNvPr id="19" name="도넛 72"/>
          <p:cNvSpPr/>
          <p:nvPr/>
        </p:nvSpPr>
        <p:spPr>
          <a:xfrm>
            <a:off x="6655394" y="2406508"/>
            <a:ext cx="3166549" cy="3166549"/>
          </a:xfrm>
          <a:prstGeom prst="donut">
            <a:avLst>
              <a:gd name="adj" fmla="val 6332"/>
            </a:avLst>
          </a:prstGeom>
          <a:gradFill flip="none" rotWithShape="1">
            <a:gsLst>
              <a:gs pos="0">
                <a:srgbClr val="0E161F"/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" name="직선 연결선 133"/>
          <p:cNvCxnSpPr/>
          <p:nvPr/>
        </p:nvCxnSpPr>
        <p:spPr>
          <a:xfrm flipH="1">
            <a:off x="9185267" y="3026510"/>
            <a:ext cx="518291" cy="373763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34"/>
          <p:cNvCxnSpPr/>
          <p:nvPr/>
        </p:nvCxnSpPr>
        <p:spPr>
          <a:xfrm flipH="1">
            <a:off x="8207096" y="4956864"/>
            <a:ext cx="31572" cy="1006848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35"/>
          <p:cNvCxnSpPr/>
          <p:nvPr/>
        </p:nvCxnSpPr>
        <p:spPr>
          <a:xfrm rot="3600000" flipH="1">
            <a:off x="6587110" y="3470240"/>
            <a:ext cx="518291" cy="373763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140120" y="2199780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Free test period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35522" y="5872990"/>
            <a:ext cx="2121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Membership [ ex) </a:t>
            </a:r>
            <a:r>
              <a:rPr lang="en-US" altLang="ko-KR" sz="1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</a:t>
            </a:r>
            <a:r>
              <a:rPr lang="en-US" altLang="ko-KR" sz="1400" dirty="0" smtClean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ostco ]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16203" y="2093544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 month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85267" y="5449673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Proper $ per a month</a:t>
            </a:r>
            <a:endParaRPr lang="ko-KR" altLang="en-US" sz="2400" dirty="0"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449891" y="5042407"/>
            <a:ext cx="1933543" cy="1044444"/>
            <a:chOff x="6211035" y="4939437"/>
            <a:chExt cx="1933543" cy="1044444"/>
          </a:xfrm>
        </p:grpSpPr>
        <p:sp>
          <p:nvSpPr>
            <p:cNvPr id="28" name="직사각형 27"/>
            <p:cNvSpPr/>
            <p:nvPr/>
          </p:nvSpPr>
          <p:spPr>
            <a:xfrm>
              <a:off x="6730540" y="5676104"/>
              <a:ext cx="1218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Most Credited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11035" y="4939437"/>
              <a:ext cx="19335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 err="1" smtClean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Enviromental</a:t>
              </a:r>
              <a:r>
                <a:rPr lang="en-US" altLang="ko-KR" sz="2400" dirty="0" smtClean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  <a:p>
              <a:r>
                <a:rPr lang="en-US" altLang="ko-KR" sz="2400" dirty="0" smtClean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Best Award</a:t>
              </a:r>
              <a:endParaRPr lang="ko-KR" altLang="en-US" sz="2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074208" y="5517089"/>
            <a:ext cx="1753407" cy="737863"/>
            <a:chOff x="6162349" y="5430652"/>
            <a:chExt cx="1753407" cy="737863"/>
          </a:xfrm>
        </p:grpSpPr>
        <p:cxnSp>
          <p:nvCxnSpPr>
            <p:cNvPr id="31" name="직선 연결선 142"/>
            <p:cNvCxnSpPr/>
            <p:nvPr/>
          </p:nvCxnSpPr>
          <p:spPr>
            <a:xfrm flipH="1">
              <a:off x="7580382" y="5430652"/>
              <a:ext cx="335374" cy="663678"/>
            </a:xfrm>
            <a:prstGeom prst="line">
              <a:avLst/>
            </a:prstGeom>
            <a:ln w="19050">
              <a:solidFill>
                <a:srgbClr val="FDD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143"/>
            <p:cNvCxnSpPr/>
            <p:nvPr/>
          </p:nvCxnSpPr>
          <p:spPr>
            <a:xfrm>
              <a:off x="6233486" y="6087314"/>
              <a:ext cx="1346896" cy="0"/>
            </a:xfrm>
            <a:prstGeom prst="line">
              <a:avLst/>
            </a:prstGeom>
            <a:ln w="19050">
              <a:solidFill>
                <a:srgbClr val="FDD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6162349" y="5996699"/>
              <a:ext cx="171816" cy="171816"/>
            </a:xfrm>
            <a:prstGeom prst="ellipse">
              <a:avLst/>
            </a:prstGeom>
            <a:solidFill>
              <a:srgbClr val="EFEFF7"/>
            </a:solidFill>
            <a:ln w="19050">
              <a:solidFill>
                <a:srgbClr val="FDD5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145"/>
          <p:cNvCxnSpPr/>
          <p:nvPr/>
        </p:nvCxnSpPr>
        <p:spPr>
          <a:xfrm flipH="1" flipV="1">
            <a:off x="11003598" y="4682057"/>
            <a:ext cx="544952" cy="648700"/>
          </a:xfrm>
          <a:prstGeom prst="line">
            <a:avLst/>
          </a:prstGeom>
          <a:ln w="19050">
            <a:solidFill>
              <a:srgbClr val="F9D0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46"/>
          <p:cNvCxnSpPr/>
          <p:nvPr/>
        </p:nvCxnSpPr>
        <p:spPr>
          <a:xfrm>
            <a:off x="9682373" y="4682057"/>
            <a:ext cx="1346896" cy="0"/>
          </a:xfrm>
          <a:prstGeom prst="line">
            <a:avLst/>
          </a:prstGeom>
          <a:ln w="19050">
            <a:solidFill>
              <a:srgbClr val="F9D0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1444617" y="5277539"/>
            <a:ext cx="171816" cy="171816"/>
          </a:xfrm>
          <a:prstGeom prst="ellipse">
            <a:avLst/>
          </a:prstGeom>
          <a:solidFill>
            <a:srgbClr val="EFEFF7"/>
          </a:solidFill>
          <a:ln w="19050">
            <a:solidFill>
              <a:srgbClr val="F9D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148"/>
          <p:cNvCxnSpPr/>
          <p:nvPr/>
        </p:nvCxnSpPr>
        <p:spPr>
          <a:xfrm flipV="1">
            <a:off x="8598547" y="2023289"/>
            <a:ext cx="417656" cy="432899"/>
          </a:xfrm>
          <a:prstGeom prst="line">
            <a:avLst/>
          </a:prstGeom>
          <a:ln w="19050">
            <a:solidFill>
              <a:srgbClr val="CE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49"/>
          <p:cNvCxnSpPr/>
          <p:nvPr/>
        </p:nvCxnSpPr>
        <p:spPr>
          <a:xfrm>
            <a:off x="9008925" y="2013366"/>
            <a:ext cx="1346896" cy="0"/>
          </a:xfrm>
          <a:prstGeom prst="line">
            <a:avLst/>
          </a:prstGeom>
          <a:ln w="19050">
            <a:solidFill>
              <a:srgbClr val="CE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288122" y="1917064"/>
            <a:ext cx="171816" cy="171816"/>
          </a:xfrm>
          <a:prstGeom prst="ellipse">
            <a:avLst/>
          </a:prstGeom>
          <a:solidFill>
            <a:srgbClr val="EFEFF7"/>
          </a:solidFill>
          <a:ln w="19050">
            <a:solidFill>
              <a:srgbClr val="CE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6496878" y="1289645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Business Model =</a:t>
            </a:r>
            <a:r>
              <a:rPr lang="ko-KR" altLang="en-US" sz="20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Membership</a:t>
            </a:r>
            <a:endParaRPr lang="ko-KR" altLang="en-US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461993" y="1880617"/>
            <a:ext cx="3154440" cy="780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88"/>
          <p:cNvSpPr txBox="1"/>
          <p:nvPr/>
        </p:nvSpPr>
        <p:spPr>
          <a:xfrm>
            <a:off x="8164622" y="2835648"/>
            <a:ext cx="374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If, restaurant want to keep going with us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813170" y="3282448"/>
            <a:ext cx="904875" cy="1407240"/>
            <a:chOff x="8867775" y="3571875"/>
            <a:chExt cx="1296811" cy="215019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775" y="4755085"/>
              <a:ext cx="1290638" cy="96698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775" y="3571875"/>
              <a:ext cx="1296811" cy="1182049"/>
            </a:xfrm>
            <a:prstGeom prst="rect">
              <a:avLst/>
            </a:prstGeom>
          </p:spPr>
        </p:pic>
      </p:grpSp>
      <p:sp>
        <p:nvSpPr>
          <p:cNvPr id="45" name="텍스트 상자 44"/>
          <p:cNvSpPr txBox="1"/>
          <p:nvPr/>
        </p:nvSpPr>
        <p:spPr>
          <a:xfrm>
            <a:off x="8034467" y="2057735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1️⃣</a:t>
            </a:r>
            <a:endParaRPr kumimoji="1" lang="ko-KR" altLang="en-US" dirty="0"/>
          </a:p>
        </p:txBody>
      </p:sp>
      <p:sp>
        <p:nvSpPr>
          <p:cNvPr id="62" name="텍스트 상자 61"/>
          <p:cNvSpPr txBox="1"/>
          <p:nvPr/>
        </p:nvSpPr>
        <p:spPr>
          <a:xfrm>
            <a:off x="8826235" y="5528074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2️⃣</a:t>
            </a:r>
            <a:endParaRPr kumimoji="1" lang="ko-KR" altLang="en-US" dirty="0"/>
          </a:p>
        </p:txBody>
      </p:sp>
      <p:sp>
        <p:nvSpPr>
          <p:cNvPr id="63" name="텍스트 상자 62"/>
          <p:cNvSpPr txBox="1"/>
          <p:nvPr/>
        </p:nvSpPr>
        <p:spPr>
          <a:xfrm>
            <a:off x="5160006" y="5124380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3️⃣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28670" y="4994375"/>
              <a:ext cx="1127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595317" y="2632495"/>
            <a:ext cx="1463863" cy="1566000"/>
            <a:chOff x="1907139" y="3731632"/>
            <a:chExt cx="1463863" cy="1566000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07139" y="4989855"/>
              <a:ext cx="1463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Detail Contents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39980" cy="1781443"/>
            <a:chOff x="2008819" y="3731632"/>
            <a:chExt cx="1239980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57447" y="4989855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1768541"/>
            <a:ext cx="8772524" cy="4481393"/>
          </a:xfrm>
          <a:prstGeom prst="rect">
            <a:avLst/>
          </a:prstGeom>
        </p:spPr>
      </p:pic>
      <p:sp>
        <p:nvSpPr>
          <p:cNvPr id="17" name="TextBox 53"/>
          <p:cNvSpPr txBox="1"/>
          <p:nvPr/>
        </p:nvSpPr>
        <p:spPr>
          <a:xfrm>
            <a:off x="5544043" y="1175919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 View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9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7" name="TextBox 53"/>
          <p:cNvSpPr txBox="1"/>
          <p:nvPr/>
        </p:nvSpPr>
        <p:spPr>
          <a:xfrm>
            <a:off x="4961438" y="1175919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 View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Details )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6" y="1768542"/>
            <a:ext cx="10197465" cy="48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7" name="TextBox 53"/>
          <p:cNvSpPr txBox="1"/>
          <p:nvPr/>
        </p:nvSpPr>
        <p:spPr>
          <a:xfrm>
            <a:off x="4199925" y="1175919"/>
            <a:ext cx="4680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 View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Nearest </a:t>
            </a:r>
            <a:r>
              <a:rPr lang="en-US" altLang="ko-KR" sz="2000" b="1" dirty="0">
                <a:solidFill>
                  <a:srgbClr val="00B0F0"/>
                </a:solidFill>
              </a:rPr>
              <a:t>restaurant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)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29" y="1741812"/>
            <a:ext cx="10551033" cy="48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1768542"/>
            <a:ext cx="8977745" cy="4632258"/>
          </a:xfrm>
          <a:prstGeom prst="rect">
            <a:avLst/>
          </a:prstGeom>
        </p:spPr>
      </p:pic>
      <p:sp>
        <p:nvSpPr>
          <p:cNvPr id="18" name="TextBox 53"/>
          <p:cNvSpPr txBox="1"/>
          <p:nvPr/>
        </p:nvSpPr>
        <p:spPr>
          <a:xfrm>
            <a:off x="4754405" y="1175919"/>
            <a:ext cx="3983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Restaurant </a:t>
            </a:r>
            <a:r>
              <a:rPr lang="en-US" altLang="ko-KR" sz="2000" b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owner Register View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28670" y="4994375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10588" cy="1792970"/>
            <a:chOff x="2008819" y="3720106"/>
            <a:chExt cx="1210588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187605" y="3720106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Timeline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39332" y="4989856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595318" y="2632495"/>
            <a:ext cx="1463863" cy="1566000"/>
            <a:chOff x="1907140" y="3731632"/>
            <a:chExt cx="1463863" cy="1566000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07140" y="4989855"/>
              <a:ext cx="1463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Detail Contents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39980" cy="1781443"/>
            <a:chOff x="2008819" y="3731632"/>
            <a:chExt cx="1239980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57447" y="4989855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" y="5314"/>
            <a:ext cx="12192000" cy="6852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46" y="2269596"/>
            <a:ext cx="1854200" cy="66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46" y="4161085"/>
            <a:ext cx="167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16693 0.0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Expectancy effects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55" name="직사각형 5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8143F4-77C3-40F4-9334-6F2E3CA264E2}"/>
              </a:ext>
            </a:extLst>
          </p:cNvPr>
          <p:cNvSpPr txBox="1"/>
          <p:nvPr/>
        </p:nvSpPr>
        <p:spPr>
          <a:xfrm>
            <a:off x="2420028" y="1768542"/>
            <a:ext cx="9117849" cy="366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Consumers - Get the food at a cheap price.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Seller - Reduce food waste disposal costs &amp; make profits.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Help hungry neighbors.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Reduce food waste disposal budget.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Solve environmental pollution problems.</a:t>
            </a:r>
            <a:endParaRPr lang="ko-KR" altLang="en-US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C37B434-F481-4D72-ACD1-4467D56E17A0}"/>
              </a:ext>
            </a:extLst>
          </p:cNvPr>
          <p:cNvGrpSpPr/>
          <p:nvPr/>
        </p:nvGrpSpPr>
        <p:grpSpPr>
          <a:xfrm>
            <a:off x="1879297" y="2052617"/>
            <a:ext cx="449215" cy="3384045"/>
            <a:chOff x="1231075" y="2045959"/>
            <a:chExt cx="449215" cy="338404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952763F6-DA0B-46CB-AF64-3588E1B9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2045959"/>
              <a:ext cx="449215" cy="44921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378BBB86-5F22-4939-8624-ECF7DE18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2799036"/>
              <a:ext cx="449215" cy="44921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288FC4FC-C50D-4D3E-8467-E09363D7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3552113"/>
              <a:ext cx="449215" cy="44921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41DA3011-4894-4E8D-8F94-1524C053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4266451"/>
              <a:ext cx="449215" cy="44921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B4E3C266-3A39-4D66-8339-14FE080D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4980789"/>
              <a:ext cx="449215" cy="449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893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Member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54604" y="2172167"/>
            <a:ext cx="10911727" cy="4430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b="12494"/>
          <a:stretch/>
        </p:blipFill>
        <p:spPr>
          <a:xfrm>
            <a:off x="2257241" y="2172167"/>
            <a:ext cx="8588654" cy="443085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659912" y="2826738"/>
            <a:ext cx="3311013" cy="680892"/>
            <a:chOff x="7399120" y="3607243"/>
            <a:chExt cx="3311013" cy="680892"/>
          </a:xfrm>
        </p:grpSpPr>
        <p:grpSp>
          <p:nvGrpSpPr>
            <p:cNvPr id="38" name="그룹 37"/>
            <p:cNvGrpSpPr/>
            <p:nvPr/>
          </p:nvGrpSpPr>
          <p:grpSpPr>
            <a:xfrm>
              <a:off x="7399120" y="3666236"/>
              <a:ext cx="262816" cy="243348"/>
              <a:chOff x="838200" y="2057400"/>
              <a:chExt cx="345643" cy="32004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18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7725211" y="3980358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Hanyang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 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25211" y="3607243"/>
              <a:ext cx="1597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Kyungse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Park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45726" y="4693631"/>
            <a:ext cx="3372598" cy="664610"/>
            <a:chOff x="7944476" y="5067559"/>
            <a:chExt cx="3372598" cy="664610"/>
          </a:xfrm>
        </p:grpSpPr>
        <p:grpSp>
          <p:nvGrpSpPr>
            <p:cNvPr id="43" name="그룹 42"/>
            <p:cNvGrpSpPr/>
            <p:nvPr/>
          </p:nvGrpSpPr>
          <p:grpSpPr>
            <a:xfrm>
              <a:off x="7944476" y="5126545"/>
              <a:ext cx="262815" cy="243347"/>
              <a:chOff x="838200" y="2057400"/>
              <a:chExt cx="345643" cy="320040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자유형 23"/>
              <p:cNvSpPr/>
              <p:nvPr/>
            </p:nvSpPr>
            <p:spPr>
              <a:xfrm rot="2700000">
                <a:off x="926714" y="2108786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332152" y="5424392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KwangWoon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70570" y="5067559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Sanghyo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Lee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701001" y="1634229"/>
            <a:ext cx="328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Food Recycling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8807" y="1356251"/>
            <a:ext cx="2138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2F5597"/>
                </a:solidFill>
              </a:rPr>
              <a:t>Introduce Ourselves</a:t>
            </a:r>
            <a:endParaRPr lang="ko-KR" altLang="en-US" sz="1600" b="1" dirty="0">
              <a:solidFill>
                <a:srgbClr val="2F5597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895924" y="1159798"/>
            <a:ext cx="715448" cy="148659"/>
            <a:chOff x="5581180" y="254975"/>
            <a:chExt cx="993174" cy="206366"/>
          </a:xfrm>
        </p:grpSpPr>
        <p:sp>
          <p:nvSpPr>
            <p:cNvPr id="51" name="타원 50"/>
            <p:cNvSpPr/>
            <p:nvPr/>
          </p:nvSpPr>
          <p:spPr>
            <a:xfrm>
              <a:off x="5581180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974584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367988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12483" y="4776726"/>
            <a:ext cx="2984922" cy="645699"/>
            <a:chOff x="2902329" y="5392003"/>
            <a:chExt cx="2984922" cy="645699"/>
          </a:xfrm>
        </p:grpSpPr>
        <p:grpSp>
          <p:nvGrpSpPr>
            <p:cNvPr id="56" name="그룹 55"/>
            <p:cNvGrpSpPr/>
            <p:nvPr/>
          </p:nvGrpSpPr>
          <p:grpSpPr>
            <a:xfrm>
              <a:off x="3395047" y="5451713"/>
              <a:ext cx="262816" cy="243348"/>
              <a:chOff x="838200" y="2057400"/>
              <a:chExt cx="345643" cy="320040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902329" y="5392003"/>
              <a:ext cx="2984922" cy="645699"/>
              <a:chOff x="2436717" y="5292874"/>
              <a:chExt cx="2984922" cy="645699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436717" y="5630796"/>
                <a:ext cx="2984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Jeju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 National University</a:t>
                </a:r>
                <a:endParaRPr lang="ko-KR" altLang="en-US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225476" y="5292874"/>
                <a:ext cx="1428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Park </a:t>
                </a:r>
                <a:r>
                  <a:rPr lang="en-US" altLang="ko-KR" b="1" dirty="0" err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Goeun</a:t>
                </a:r>
                <a:endParaRPr lang="ko-KR" altLang="en-US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2512483" y="2885731"/>
            <a:ext cx="2984922" cy="604618"/>
            <a:chOff x="2649258" y="3114706"/>
            <a:chExt cx="2984922" cy="604618"/>
          </a:xfrm>
        </p:grpSpPr>
        <p:grpSp>
          <p:nvGrpSpPr>
            <p:cNvPr id="63" name="그룹 62"/>
            <p:cNvGrpSpPr/>
            <p:nvPr/>
          </p:nvGrpSpPr>
          <p:grpSpPr>
            <a:xfrm>
              <a:off x="3277855" y="3185481"/>
              <a:ext cx="262816" cy="243348"/>
              <a:chOff x="838200" y="2057400"/>
              <a:chExt cx="345643" cy="320040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TextBox 27"/>
            <p:cNvSpPr txBox="1"/>
            <p:nvPr/>
          </p:nvSpPr>
          <p:spPr>
            <a:xfrm>
              <a:off x="2649258" y="3411547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DongGuk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5" name="TextBox 28"/>
            <p:cNvSpPr txBox="1"/>
            <p:nvPr/>
          </p:nvSpPr>
          <p:spPr>
            <a:xfrm>
              <a:off x="3543768" y="3114706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Juhyeon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Kim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082436" y="3771273"/>
            <a:ext cx="2984922" cy="621900"/>
            <a:chOff x="2699848" y="3114706"/>
            <a:chExt cx="2984922" cy="621900"/>
          </a:xfrm>
        </p:grpSpPr>
        <p:grpSp>
          <p:nvGrpSpPr>
            <p:cNvPr id="69" name="그룹 68"/>
            <p:cNvGrpSpPr/>
            <p:nvPr/>
          </p:nvGrpSpPr>
          <p:grpSpPr>
            <a:xfrm>
              <a:off x="3277855" y="3185481"/>
              <a:ext cx="262816" cy="243348"/>
              <a:chOff x="838200" y="2057400"/>
              <a:chExt cx="345643" cy="320040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27"/>
            <p:cNvSpPr txBox="1"/>
            <p:nvPr/>
          </p:nvSpPr>
          <p:spPr>
            <a:xfrm>
              <a:off x="2699848" y="3428829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Kookmin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71" name="TextBox 28"/>
            <p:cNvSpPr txBox="1"/>
            <p:nvPr/>
          </p:nvSpPr>
          <p:spPr>
            <a:xfrm>
              <a:off x="3543768" y="3114706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Nahyun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Sung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478704" y="3837920"/>
            <a:ext cx="3372598" cy="664610"/>
            <a:chOff x="7944476" y="5067559"/>
            <a:chExt cx="3372598" cy="664610"/>
          </a:xfrm>
        </p:grpSpPr>
        <p:grpSp>
          <p:nvGrpSpPr>
            <p:cNvPr id="82" name="그룹 81"/>
            <p:cNvGrpSpPr/>
            <p:nvPr/>
          </p:nvGrpSpPr>
          <p:grpSpPr>
            <a:xfrm>
              <a:off x="7944476" y="5126545"/>
              <a:ext cx="262815" cy="243347"/>
              <a:chOff x="838200" y="2057400"/>
              <a:chExt cx="345643" cy="320040"/>
            </a:xfrm>
          </p:grpSpPr>
          <p:sp>
            <p:nvSpPr>
              <p:cNvPr id="89" name="타원 8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23"/>
              <p:cNvSpPr/>
              <p:nvPr/>
            </p:nvSpPr>
            <p:spPr>
              <a:xfrm rot="2700000">
                <a:off x="926714" y="2108786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TextBox 45"/>
            <p:cNvSpPr txBox="1"/>
            <p:nvPr/>
          </p:nvSpPr>
          <p:spPr>
            <a:xfrm>
              <a:off x="8332152" y="5424392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KwangWoon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8" name="TextBox 46"/>
            <p:cNvSpPr txBox="1"/>
            <p:nvPr/>
          </p:nvSpPr>
          <p:spPr>
            <a:xfrm>
              <a:off x="8270570" y="5067559"/>
              <a:ext cx="2030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Taehyoung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Kwon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8" y="411416"/>
            <a:ext cx="555667" cy="555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300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 &amp; Future Works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04032" y="5106420"/>
            <a:ext cx="5397600" cy="1330800"/>
            <a:chOff x="2325600" y="1512000"/>
            <a:chExt cx="3542400" cy="1330800"/>
          </a:xfrm>
        </p:grpSpPr>
        <p:sp>
          <p:nvSpPr>
            <p:cNvPr id="24" name="사다리꼴 23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5" name="사다리꼴 24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6" name="위쪽 화살표 22"/>
          <p:cNvSpPr/>
          <p:nvPr/>
        </p:nvSpPr>
        <p:spPr>
          <a:xfrm>
            <a:off x="2801728" y="1179576"/>
            <a:ext cx="4092678" cy="1321565"/>
          </a:xfrm>
          <a:prstGeom prst="upArrow">
            <a:avLst>
              <a:gd name="adj1" fmla="val 70901"/>
              <a:gd name="adj2" fmla="val 50000"/>
            </a:avLst>
          </a:prstGeom>
          <a:solidFill>
            <a:srgbClr val="F3AE2F"/>
          </a:solidFill>
          <a:ln>
            <a:noFill/>
          </a:ln>
          <a:effectLst>
            <a:outerShdw blurRad="508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05102" y="2479019"/>
            <a:ext cx="5097600" cy="1330800"/>
            <a:chOff x="2325600" y="1512000"/>
            <a:chExt cx="3542400" cy="1330800"/>
          </a:xfrm>
        </p:grpSpPr>
        <p:sp>
          <p:nvSpPr>
            <p:cNvPr id="18" name="사다리꼴 17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9" name="사다리꼴 18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27102" y="3809819"/>
            <a:ext cx="5247600" cy="1330800"/>
            <a:chOff x="2325600" y="1512000"/>
            <a:chExt cx="3542400" cy="1330800"/>
          </a:xfrm>
        </p:grpSpPr>
        <p:sp>
          <p:nvSpPr>
            <p:cNvPr id="21" name="사다리꼴 20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2" name="사다리꼴 21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99102" y="2479019"/>
            <a:ext cx="3303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사다리꼴 27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9" name="사다리꼴 28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127102" y="3809819"/>
            <a:ext cx="3447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사다리꼴 30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2" name="사다리꼴 31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55102" y="5140619"/>
            <a:ext cx="3591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사다리꼴 33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5" name="사다리꼴 34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93">
            <a:off x="1470566" y="5125802"/>
            <a:ext cx="860395" cy="86039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357">
            <a:off x="1539702" y="2367559"/>
            <a:ext cx="1022120" cy="102212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319">
            <a:off x="1464702" y="3722563"/>
            <a:ext cx="1022120" cy="102212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94795" y="5372354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8955" y="4007952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91700" y="2662834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76792" y="3897356"/>
            <a:ext cx="1613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Testing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22174" y="5270266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Prototype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22174" y="260866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Complete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20949" y="1422007"/>
            <a:ext cx="4626212" cy="2434039"/>
            <a:chOff x="6949903" y="2407579"/>
            <a:chExt cx="4626212" cy="2434039"/>
          </a:xfrm>
        </p:grpSpPr>
        <p:sp>
          <p:nvSpPr>
            <p:cNvPr id="50" name="직사각형 49"/>
            <p:cNvSpPr/>
            <p:nvPr/>
          </p:nvSpPr>
          <p:spPr>
            <a:xfrm>
              <a:off x="7517478" y="2425306"/>
              <a:ext cx="23961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Current Work</a:t>
              </a:r>
              <a:endParaRPr lang="ko-KR" altLang="en-US" sz="2800" b="1" dirty="0">
                <a:solidFill>
                  <a:srgbClr val="00206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8262" y="3087292"/>
              <a:ext cx="40078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Completed </a:t>
              </a: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Prototype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Create Business Model</a:t>
              </a: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ko-KR" dirty="0" smtClean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Test Server &amp; </a:t>
              </a:r>
              <a:r>
                <a:rPr lang="en-US" altLang="ko-KR" dirty="0" err="1" smtClean="0">
                  <a:latin typeface="08SeoulNamsan EB" charset="-127"/>
                  <a:ea typeface="08SeoulNamsan EB" charset="-127"/>
                  <a:cs typeface="08SeoulNamsan EB" charset="-127"/>
                </a:rPr>
                <a:t>DataBase</a:t>
              </a: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03" y="2407579"/>
              <a:ext cx="618359" cy="61835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220949" y="3803109"/>
            <a:ext cx="4756729" cy="2372685"/>
            <a:chOff x="6949902" y="4158966"/>
            <a:chExt cx="4756729" cy="2372685"/>
          </a:xfrm>
        </p:grpSpPr>
        <p:sp>
          <p:nvSpPr>
            <p:cNvPr id="49" name="직사각형 48"/>
            <p:cNvSpPr/>
            <p:nvPr/>
          </p:nvSpPr>
          <p:spPr>
            <a:xfrm>
              <a:off x="7618467" y="4191338"/>
              <a:ext cx="2197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Future Work</a:t>
              </a:r>
              <a:endParaRPr lang="ko-KR" altLang="en-US" sz="2800" b="1" dirty="0">
                <a:solidFill>
                  <a:srgbClr val="00206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261" y="4777325"/>
              <a:ext cx="413837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Develop</a:t>
              </a:r>
              <a:r>
                <a:rPr lang="ko-KR" altLang="en-US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 </a:t>
              </a: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Commercial Version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Promote public advertisement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Agreements with governments (support for </a:t>
              </a:r>
              <a:r>
                <a:rPr lang="en-US" altLang="ko-KR" dirty="0" smtClean="0">
                  <a:latin typeface="08SeoulNamsan EB" charset="-127"/>
                  <a:ea typeface="08SeoulNamsan EB" charset="-127"/>
                  <a:cs typeface="08SeoulNamsan EB" charset="-127"/>
                </a:rPr>
                <a:t>Best </a:t>
              </a: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restaurants)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02" y="4158966"/>
              <a:ext cx="618359" cy="61835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55" name="직사각형 5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CD80997-0F62-4DAC-BBFA-81E32A235131}"/>
              </a:ext>
            </a:extLst>
          </p:cNvPr>
          <p:cNvSpPr/>
          <p:nvPr/>
        </p:nvSpPr>
        <p:spPr>
          <a:xfrm>
            <a:off x="0" y="1140429"/>
            <a:ext cx="12192000" cy="504461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751490" y="3169287"/>
            <a:ext cx="6613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your listening.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46" y="1456188"/>
            <a:ext cx="1925011" cy="1917121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751490" y="3754062"/>
            <a:ext cx="6613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LOBAL </a:t>
            </a: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ACKATHON In </a:t>
            </a: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EJU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51490" y="4282738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Save The Food 9 Team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51" y="4652070"/>
            <a:ext cx="345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478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Our Team Schedule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04032" y="5106420"/>
            <a:ext cx="5397600" cy="1330800"/>
            <a:chOff x="2325600" y="1512000"/>
            <a:chExt cx="3542400" cy="1330800"/>
          </a:xfrm>
        </p:grpSpPr>
        <p:sp>
          <p:nvSpPr>
            <p:cNvPr id="24" name="사다리꼴 23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5" name="사다리꼴 24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55" name="직사각형 5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60" y="1320363"/>
            <a:ext cx="5254745" cy="5061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90" y="1320363"/>
            <a:ext cx="5071276" cy="2843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88" y="4292888"/>
            <a:ext cx="5071277" cy="2088721"/>
          </a:xfrm>
          <a:prstGeom prst="rect">
            <a:avLst/>
          </a:prstGeom>
        </p:spPr>
      </p:pic>
      <p:sp>
        <p:nvSpPr>
          <p:cNvPr id="62" name="TextBox 53"/>
          <p:cNvSpPr txBox="1"/>
          <p:nvPr/>
        </p:nvSpPr>
        <p:spPr>
          <a:xfrm>
            <a:off x="7069744" y="457200"/>
            <a:ext cx="2909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Managed </a:t>
            </a:r>
            <a:r>
              <a:rPr lang="en-US" altLang="ko-KR" sz="2000" dirty="0" smtClean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using Trello !</a:t>
            </a:r>
            <a:endParaRPr lang="ko-KR" altLang="en-US" sz="200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0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03824" y="4994375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491923" y="2632495"/>
            <a:ext cx="1670649" cy="1781443"/>
            <a:chOff x="1803745" y="3731632"/>
            <a:chExt cx="1670649" cy="1781443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3745" y="4989855"/>
              <a:ext cx="1670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Front/Back end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Learning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60819" cy="1781443"/>
            <a:chOff x="2008819" y="3731632"/>
            <a:chExt cx="1260819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6608" y="4989855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7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32279 0.0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59" name="그림 58" descr="/Users/p.kyungse/Desktop/스크린샷 2017-10-27 오후 8.41.09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20" y="1500176"/>
            <a:ext cx="3423149" cy="46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42" y="1500176"/>
            <a:ext cx="3257617" cy="46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59" name="그림 58" descr="/Users/p.kyungse/Desktop/스크린샷 2017-10-27 오후 8.41.09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20" y="1500176"/>
            <a:ext cx="3423149" cy="46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42" y="1500176"/>
            <a:ext cx="3257617" cy="4690399"/>
          </a:xfrm>
          <a:prstGeom prst="rect">
            <a:avLst/>
          </a:prstGeom>
        </p:spPr>
      </p:pic>
      <p:pic>
        <p:nvPicPr>
          <p:cNvPr id="62" name="그림 61" descr="/Users/p.kyungse/Desktop/스크린샷 2017-10-27 오후 8.31.44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09" y="1234565"/>
            <a:ext cx="9326561" cy="5097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0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19" name="그림 18" descr="/Users/p.kyungse/Desktop/스크린샷 2017-10-27 오후 8.43.1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91" y="1148516"/>
            <a:ext cx="7915274" cy="263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/Users/p.kyungse/Desktop/스크린샷 2017-10-27 오후 8.42.26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91" y="3908695"/>
            <a:ext cx="7915274" cy="2580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2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03824" y="4994375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491923" y="2632495"/>
            <a:ext cx="1670649" cy="1781443"/>
            <a:chOff x="1803745" y="3731632"/>
            <a:chExt cx="1670649" cy="1781443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3745" y="4989855"/>
              <a:ext cx="1670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Front/Back end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Learning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60819" cy="1781443"/>
            <a:chOff x="2008819" y="3731632"/>
            <a:chExt cx="1260819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6608" y="4989855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16354 0.00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Component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29736" y="1642686"/>
            <a:ext cx="10198560" cy="4416600"/>
            <a:chOff x="1486886" y="1494160"/>
            <a:chExt cx="10198560" cy="4416600"/>
          </a:xfrm>
        </p:grpSpPr>
        <p:grpSp>
          <p:nvGrpSpPr>
            <p:cNvPr id="15" name="그룹 14"/>
            <p:cNvGrpSpPr/>
            <p:nvPr/>
          </p:nvGrpSpPr>
          <p:grpSpPr>
            <a:xfrm>
              <a:off x="2139160" y="1494160"/>
              <a:ext cx="1672253" cy="1252780"/>
              <a:chOff x="1911419" y="1795266"/>
              <a:chExt cx="1672253" cy="125278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647" y="1795266"/>
                <a:ext cx="814620" cy="81462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911419" y="2678714"/>
                <a:ext cx="1672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Smartphone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486886" y="2862660"/>
              <a:ext cx="1330814" cy="1334368"/>
              <a:chOff x="2124638" y="3688776"/>
              <a:chExt cx="1330814" cy="133436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5283" y="3688776"/>
                <a:ext cx="934258" cy="934258"/>
              </a:xfrm>
              <a:prstGeom prst="rect">
                <a:avLst/>
              </a:prstGeom>
            </p:spPr>
          </p:pic>
          <p:sp>
            <p:nvSpPr>
              <p:cNvPr id="80" name="TextBox 79"/>
              <p:cNvSpPr txBox="1"/>
              <p:nvPr/>
            </p:nvSpPr>
            <p:spPr>
              <a:xfrm>
                <a:off x="2124638" y="4623034"/>
                <a:ext cx="1330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Desktop</a:t>
                </a:r>
                <a:endParaRPr lang="ko-KR" altLang="en-US" sz="20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406388" y="4319151"/>
              <a:ext cx="1164451" cy="1591609"/>
              <a:chOff x="6562471" y="4273987"/>
              <a:chExt cx="1164451" cy="159160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1143" y="4273987"/>
                <a:ext cx="1075779" cy="1075779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6562471" y="5465486"/>
                <a:ext cx="1036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Tablet</a:t>
                </a:r>
                <a:endParaRPr lang="ko-KR" altLang="en-US" sz="20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056918" y="2488168"/>
              <a:ext cx="1613589" cy="1902565"/>
              <a:chOff x="5193581" y="2450183"/>
              <a:chExt cx="1613589" cy="190256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3581" y="2450183"/>
                <a:ext cx="1541335" cy="1541335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237510" y="3891083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Internet</a:t>
                </a:r>
                <a:endParaRPr lang="ko-KR" altLang="en-US" sz="24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7664169" y="2679490"/>
              <a:ext cx="1589281" cy="1488857"/>
              <a:chOff x="8462258" y="2063866"/>
              <a:chExt cx="1589281" cy="148885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7137" y="2063866"/>
                <a:ext cx="1119525" cy="1119525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8462258" y="3183391"/>
                <a:ext cx="1589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Web Server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0319366" y="2582216"/>
              <a:ext cx="1366080" cy="1649263"/>
              <a:chOff x="9175070" y="3835025"/>
              <a:chExt cx="1366080" cy="1649263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188" y="3835025"/>
                <a:ext cx="1235845" cy="1235845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9175070" y="5114956"/>
                <a:ext cx="1366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Database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>
              <a:off x="6944215" y="3392006"/>
              <a:ext cx="706692" cy="0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3042696" y="3329789"/>
              <a:ext cx="1679013" cy="22096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V="1">
              <a:off x="3666314" y="3996973"/>
              <a:ext cx="1155725" cy="743193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3690386" y="2049939"/>
              <a:ext cx="1131653" cy="559947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V="1">
              <a:off x="9181196" y="3392006"/>
              <a:ext cx="905214" cy="14842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8" name="직사각형 37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485</Words>
  <Application>Microsoft Macintosh PowerPoint</Application>
  <PresentationFormat>와이드스크린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08SeoulNamsan EB</vt:lpstr>
      <vt:lpstr>나눔고딕</vt:lpstr>
      <vt:lpstr>나눔고딕 ExtraBold</vt:lpstr>
      <vt:lpstr>맑은 고딕</vt:lpstr>
      <vt:lpstr>a옛날목욕탕B</vt:lpstr>
      <vt:lpstr>a옛날목욕탕L</vt:lpstr>
      <vt:lpstr>KoPub돋움체 Light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최지훈</dc:creator>
  <cp:lastModifiedBy>박경세</cp:lastModifiedBy>
  <cp:revision>273</cp:revision>
  <cp:lastPrinted>2017-10-28T17:16:22Z</cp:lastPrinted>
  <dcterms:created xsi:type="dcterms:W3CDTF">2014-11-01T08:10:02Z</dcterms:created>
  <dcterms:modified xsi:type="dcterms:W3CDTF">2017-10-28T18:30:24Z</dcterms:modified>
</cp:coreProperties>
</file>